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9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74607" autoAdjust="0"/>
  </p:normalViewPr>
  <p:slideViewPr>
    <p:cSldViewPr snapToGrid="0">
      <p:cViewPr varScale="1">
        <p:scale>
          <a:sx n="51" d="100"/>
          <a:sy n="51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8D168-E69B-4766-90E0-0E8D421B5E30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B3EC1-CE58-4B64-9A9A-506EF689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6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0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NB.</a:t>
            </a:r>
            <a:r>
              <a:rPr lang="en-GB" baseline="0" dirty="0" smtClean="0"/>
              <a:t> No one right answer, sequence depends on circumstances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1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6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65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6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Transcend; HS2; church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23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further case studies if available and if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9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4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4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5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737" indent="-2822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8827" indent="-22576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0358" indent="-22576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1888" indent="-22576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3419" indent="-225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4950" indent="-225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6480" indent="-225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8011" indent="-2257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52EE8B-3CAE-4FA9-8C8F-360BCF6D0D8F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1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7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Nearly</a:t>
            </a:r>
            <a:r>
              <a:rPr lang="en-GB" baseline="0" dirty="0" smtClean="0"/>
              <a:t> bust 2013… now…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1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17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Sailing / Jesus time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6B47-569F-4B14-8BD9-563F1F6288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1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3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4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7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F537-378A-4955-970A-D5B2026BF4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6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6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3BB181-0495-4C67-8542-E5829E694A8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AEC5D-DA58-423D-81AA-81A63A46D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9" y="5138835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PuNwOWl4MgCFYvtFAodHJUF1w&amp;url=http://www.marinechandlery.com/admiralty-chart-2656-english-channel-central-part&amp;psig=AFQjCNGwRHRLzNB96fSXefizImhrBUbozg&amp;ust=144595431083400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/MVI_1863.AV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9459">
            <a:off x="-1682560" y="-1712826"/>
            <a:ext cx="6698673" cy="669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797" y="1366787"/>
            <a:ext cx="7071360" cy="32533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Learning Together 3:</a:t>
            </a:r>
            <a:br>
              <a:rPr lang="en-GB" dirty="0" smtClean="0"/>
            </a:br>
            <a:r>
              <a:rPr lang="en-GB" sz="1200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</a:t>
            </a:r>
            <a:r>
              <a:rPr lang="en-GB" i="1" dirty="0" smtClean="0"/>
              <a:t>hat will be?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91397" y="580893"/>
            <a:ext cx="3536609" cy="164873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3" algn="ctr"/>
            <a:r>
              <a:rPr lang="en-GB" sz="4400" dirty="0"/>
              <a:t>Making it happen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6136" y="2498537"/>
            <a:ext cx="4058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Passage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Adjusting the course</a:t>
            </a:r>
          </a:p>
        </p:txBody>
      </p:sp>
      <p:pic>
        <p:nvPicPr>
          <p:cNvPr id="3076" name="Picture 4" descr="http://www.marinechandlery.com/media/catalog/product/cache/1/image/9df78eab33525d08d6e5fb8d27136e95/2/6/2656_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948" y="580893"/>
            <a:ext cx="7050790" cy="43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956" y="1218523"/>
            <a:ext cx="6806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/>
              <a:t>What’s the best sequence to go from dream to reality?</a:t>
            </a:r>
          </a:p>
        </p:txBody>
      </p:sp>
      <p:pic>
        <p:nvPicPr>
          <p:cNvPr id="1026" name="Picture 2" descr="http://walltrue.com/wp-content/uploads/2013/04/Silver-Question_mar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675" y="3068960"/>
            <a:ext cx="3228555" cy="32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724" y="804413"/>
            <a:ext cx="792088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Community audit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Identify need / opportunity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Understand skills and resources available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Explore with the congregation / other interested parties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Produce a one page summary proposal with goals / objectives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Discuss and develop plan with key people of influence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Seek potential partners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Put together a timetabled, </a:t>
            </a:r>
            <a:r>
              <a:rPr lang="en-GB" sz="2400" b="1" dirty="0" err="1"/>
              <a:t>costed</a:t>
            </a:r>
            <a:r>
              <a:rPr lang="en-GB" sz="2400" b="1" dirty="0"/>
              <a:t> action plan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Inform the wider community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Seek funding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Pull together a team</a:t>
            </a:r>
            <a:endParaRPr lang="en-GB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dirty="0"/>
              <a:t>Launch!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16280" y="41971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Pray all the time!</a:t>
            </a:r>
          </a:p>
        </p:txBody>
      </p:sp>
    </p:spTree>
    <p:extLst>
      <p:ext uri="{BB962C8B-B14F-4D97-AF65-F5344CB8AC3E}">
        <p14:creationId xmlns:p14="http://schemas.microsoft.com/office/powerpoint/2010/main" val="9929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21911" y="559831"/>
            <a:ext cx="4695700" cy="68407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3" algn="ctr"/>
            <a:r>
              <a:rPr lang="en-GB" sz="4200" dirty="0"/>
              <a:t>Leading volunteers</a:t>
            </a:r>
          </a:p>
        </p:txBody>
      </p:sp>
      <p:pic>
        <p:nvPicPr>
          <p:cNvPr id="2054" name="Picture 6" descr="http://ecx.images-amazon.com/images/I/715Iurfa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334" y="1464675"/>
            <a:ext cx="33872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igpapers.files.wordpress.com/2013/09/bw7b-hwkkgrhqnheev1zybfnbmln9ylczw_122.jpg?w=6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046" y="3840939"/>
            <a:ext cx="47576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89793" y="1596623"/>
            <a:ext cx="384817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/>
              <a:t>Summary:</a:t>
            </a:r>
            <a:r>
              <a:rPr lang="en-GB" sz="2800" dirty="0"/>
              <a:t> </a:t>
            </a:r>
          </a:p>
          <a:p>
            <a:pPr lvl="0"/>
            <a:r>
              <a:rPr lang="en-GB" sz="2800" i="1" dirty="0"/>
              <a:t>“Lead with humility and self belief”</a:t>
            </a:r>
          </a:p>
        </p:txBody>
      </p:sp>
    </p:spTree>
    <p:extLst>
      <p:ext uri="{BB962C8B-B14F-4D97-AF65-F5344CB8AC3E}">
        <p14:creationId xmlns:p14="http://schemas.microsoft.com/office/powerpoint/2010/main" val="3938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003" y="697202"/>
            <a:ext cx="60017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Jettison</a:t>
            </a:r>
            <a:r>
              <a:rPr lang="en-GB" sz="2800" dirty="0"/>
              <a:t> - giving instructions, strict hierarchies, and the instinct to tidy.</a:t>
            </a:r>
          </a:p>
          <a:p>
            <a:pPr lvl="0"/>
            <a:r>
              <a:rPr lang="en-GB" sz="2800" b="1" dirty="0"/>
              <a:t>Expect the vitriol </a:t>
            </a:r>
            <a:r>
              <a:rPr lang="en-GB" sz="2800" dirty="0"/>
              <a:t>- there will be strong voices against you.</a:t>
            </a:r>
          </a:p>
          <a:p>
            <a:pPr lvl="0"/>
            <a:r>
              <a:rPr lang="en-GB" sz="2800" b="1" dirty="0"/>
              <a:t>From what position will you lead </a:t>
            </a:r>
            <a:r>
              <a:rPr lang="en-GB" sz="2800" dirty="0"/>
              <a:t>- front, back, middle or side?</a:t>
            </a:r>
          </a:p>
          <a:p>
            <a:pPr lvl="0"/>
            <a:r>
              <a:rPr lang="en-GB" sz="2800" b="1" dirty="0"/>
              <a:t>Don’t be in it for yourself </a:t>
            </a:r>
            <a:r>
              <a:rPr lang="en-GB" sz="2800" dirty="0"/>
              <a:t>– enjoy the achievements of others.</a:t>
            </a:r>
          </a:p>
          <a:p>
            <a:pPr lvl="0"/>
            <a:r>
              <a:rPr lang="en-GB" sz="2800" b="1" dirty="0"/>
              <a:t>Be ‘multilingual’ </a:t>
            </a:r>
            <a:r>
              <a:rPr lang="en-GB" sz="2800" dirty="0"/>
              <a:t>- to communicate your passion to different groups</a:t>
            </a:r>
          </a:p>
          <a:p>
            <a:r>
              <a:rPr lang="en-GB" sz="2800" b="1" dirty="0"/>
              <a:t>Involve outsiders </a:t>
            </a:r>
            <a:r>
              <a:rPr lang="en-GB" sz="2800" dirty="0"/>
              <a:t>– e.g. on your steering group</a:t>
            </a:r>
          </a:p>
        </p:txBody>
      </p:sp>
      <p:pic>
        <p:nvPicPr>
          <p:cNvPr id="3074" name="Picture 2" descr="http://upload.wikimedia.org/wikipedia/commons/8/8e/Crash.arp.600pix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6240" y="697201"/>
            <a:ext cx="206261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2049180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Be patient </a:t>
            </a:r>
            <a:r>
              <a:rPr lang="en-GB" sz="2800" dirty="0"/>
              <a:t>– and ready for the right time.</a:t>
            </a:r>
          </a:p>
          <a:p>
            <a:pPr lvl="0"/>
            <a:r>
              <a:rPr lang="en-GB" sz="2800" b="1" dirty="0"/>
              <a:t>Get the pace right </a:t>
            </a:r>
            <a:r>
              <a:rPr lang="en-GB" sz="2800" dirty="0"/>
              <a:t>– slow down to keep people with you without losing momentum.</a:t>
            </a:r>
          </a:p>
          <a:p>
            <a:pPr lvl="0"/>
            <a:r>
              <a:rPr lang="en-GB" sz="2800" b="1" dirty="0"/>
              <a:t>Creativity and fun </a:t>
            </a:r>
            <a:r>
              <a:rPr lang="en-GB" sz="2800" dirty="0"/>
              <a:t>- people keep with leaders who are brave, and fun; count the laughs at meetings.</a:t>
            </a:r>
          </a:p>
        </p:txBody>
      </p:sp>
      <p:pic>
        <p:nvPicPr>
          <p:cNvPr id="4" name="Picture 6" descr="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2276872"/>
            <a:ext cx="3688728" cy="43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9536" y="69269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Build coalitions </a:t>
            </a:r>
            <a:r>
              <a:rPr lang="en-GB" sz="2800" dirty="0"/>
              <a:t>- does not require consensus. </a:t>
            </a:r>
          </a:p>
          <a:p>
            <a:pPr lvl="0"/>
            <a:r>
              <a:rPr lang="en-GB" sz="2800" b="1" dirty="0"/>
              <a:t>Avoid distractions and diversions </a:t>
            </a:r>
            <a:r>
              <a:rPr lang="en-GB" sz="2800" dirty="0"/>
              <a:t>– delegate someone to sort emotive but less important issues.</a:t>
            </a:r>
          </a:p>
        </p:txBody>
      </p:sp>
    </p:spTree>
    <p:extLst>
      <p:ext uri="{BB962C8B-B14F-4D97-AF65-F5344CB8AC3E}">
        <p14:creationId xmlns:p14="http://schemas.microsoft.com/office/powerpoint/2010/main" val="25324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616" y="47513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3200" dirty="0"/>
              <a:t>Finally… get under way!</a:t>
            </a:r>
          </a:p>
        </p:txBody>
      </p:sp>
      <p:pic>
        <p:nvPicPr>
          <p:cNvPr id="2050" name="Picture 2" descr="C:\Users\Jerry\Pictures\Misc\IMG_19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1384216"/>
            <a:ext cx="62406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1544" y="54868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Try one audacious new thing each year!</a:t>
            </a:r>
          </a:p>
        </p:txBody>
      </p:sp>
      <p:pic>
        <p:nvPicPr>
          <p:cNvPr id="7172" name="Picture 4" descr="http://www3.allaroundphilly.com/blogs/trentonian/weird/uploaded_images/Surfer-Dude-Dog-7033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762" y="1509828"/>
            <a:ext cx="7026566" cy="46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YouCanD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580" y="332656"/>
            <a:ext cx="5095584" cy="619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263047"/>
            <a:ext cx="9809018" cy="1478071"/>
          </a:xfrm>
        </p:spPr>
        <p:txBody>
          <a:bodyPr>
            <a:normAutofit/>
          </a:bodyPr>
          <a:lstStyle/>
          <a:p>
            <a:r>
              <a:rPr lang="en-GB" sz="6000" dirty="0" smtClean="0"/>
              <a:t>Introduction to group work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0436" y="1953491"/>
            <a:ext cx="9312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 smtClean="0"/>
              <a:t>As a group, prepare an action plan using the template provided. </a:t>
            </a:r>
            <a:endParaRPr lang="en-GB" sz="4000" dirty="0" smtClean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What needs to happen for your region to move towards the dream?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/>
              <a:t>What can your group do to facilitate this?</a:t>
            </a:r>
            <a:endParaRPr lang="en-GB" sz="4000" dirty="0" smtClean="0"/>
          </a:p>
          <a:p>
            <a:pPr>
              <a:spcAft>
                <a:spcPts val="1200"/>
              </a:spcAft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82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696" y="1127342"/>
            <a:ext cx="6128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/>
              <a:t>How do we </a:t>
            </a:r>
          </a:p>
          <a:p>
            <a:r>
              <a:rPr lang="en-GB" sz="4200" dirty="0" smtClean="0"/>
              <a:t>‘make it happen’?</a:t>
            </a:r>
          </a:p>
        </p:txBody>
      </p:sp>
      <p:pic>
        <p:nvPicPr>
          <p:cNvPr id="1026" name="Picture 2" descr="http://walltrue.com/wp-content/uploads/2013/04/Silver-Question_mar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384" y="739120"/>
            <a:ext cx="3228555" cy="32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2724" y="4196837"/>
            <a:ext cx="4608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200" dirty="0" smtClean="0"/>
              <a:t>A </a:t>
            </a:r>
            <a:r>
              <a:rPr lang="en-GB" sz="4200" dirty="0"/>
              <a:t>story… </a:t>
            </a:r>
          </a:p>
        </p:txBody>
      </p:sp>
    </p:spTree>
    <p:extLst>
      <p:ext uri="{BB962C8B-B14F-4D97-AF65-F5344CB8AC3E}">
        <p14:creationId xmlns:p14="http://schemas.microsoft.com/office/powerpoint/2010/main" val="3798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rryM\Dropbox\Pics for book\7a TBN 'expo' trip to Bethlehem Nov 20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1174" y="548680"/>
            <a:ext cx="4616068" cy="374441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ryM\Dropbox\Jerry other\Nader at the Feb 05 worksho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3141792"/>
            <a:ext cx="4716016" cy="353701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0056" y="54868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Exploratory visit with no agenda, Nov 2004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11624" y="491029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Workshop Feb 2005, seeking to “create robust jobs”</a:t>
            </a:r>
          </a:p>
        </p:txBody>
      </p:sp>
    </p:spTree>
    <p:extLst>
      <p:ext uri="{BB962C8B-B14F-4D97-AF65-F5344CB8AC3E}">
        <p14:creationId xmlns:p14="http://schemas.microsoft.com/office/powerpoint/2010/main" val="5693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" descr="100_0010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966" y="1196752"/>
            <a:ext cx="6495306" cy="49202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8966" y="188641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BHAG: Palestinians and potential Israeli partners, Tel Aviv July 2006</a:t>
            </a:r>
          </a:p>
        </p:txBody>
      </p:sp>
    </p:spTree>
    <p:extLst>
      <p:ext uri="{BB962C8B-B14F-4D97-AF65-F5344CB8AC3E}">
        <p14:creationId xmlns:p14="http://schemas.microsoft.com/office/powerpoint/2010/main" val="35800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303039"/>
            <a:ext cx="296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Finally… breakthrough</a:t>
            </a:r>
          </a:p>
        </p:txBody>
      </p:sp>
      <p:pic>
        <p:nvPicPr>
          <p:cNvPr id="5" name="Picture 4" descr="C:\Users\Jerry\Desktop\Israel 12\IMG_531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1545" y="980728"/>
            <a:ext cx="7416824" cy="47725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64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rryM\Dropbox\Transcend\Pics\Misc\Transcend staff at launc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052736"/>
            <a:ext cx="8837561" cy="460851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585" y="303039"/>
            <a:ext cx="323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First recruits, April 2012</a:t>
            </a:r>
          </a:p>
        </p:txBody>
      </p:sp>
    </p:spTree>
    <p:extLst>
      <p:ext uri="{BB962C8B-B14F-4D97-AF65-F5344CB8AC3E}">
        <p14:creationId xmlns:p14="http://schemas.microsoft.com/office/powerpoint/2010/main" val="37708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543688" y="815976"/>
            <a:ext cx="5112568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 i="1" dirty="0"/>
              <a:t>This transcends political barriers and limitations. I really love that. I am the eldest daughter in the family and I am my family’s hope… I love it because it makes me feel</a:t>
            </a:r>
            <a:r>
              <a:rPr lang="en-GB" altLang="en-US" sz="2600" i="1" dirty="0"/>
              <a:t> renewed every day because I learn about other cultures and it helps my English come to life.”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2400" dirty="0"/>
              <a:t>                             </a:t>
            </a:r>
            <a:r>
              <a:rPr lang="en-US" altLang="en-US" sz="2400" dirty="0" err="1"/>
              <a:t>Yaman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Qaraqe</a:t>
            </a:r>
            <a:endParaRPr lang="en-GB" altLang="en-US" sz="2400" dirty="0"/>
          </a:p>
        </p:txBody>
      </p:sp>
      <p:pic>
        <p:nvPicPr>
          <p:cNvPr id="22531" name="Picture 3" descr="C:\Users\Jerry\Dropbox\Transcend\Pics\Transcend sta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012" y="678189"/>
            <a:ext cx="23955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8229599" y="1509366"/>
            <a:ext cx="739037" cy="89563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93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8" descr="C:\Users\Jerry\Dropbox\Transcend\Pics\TS Publicity pics\91x63 L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4014788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bcdn-sphotos-f-a.akamaihd.net/hphotos-ak-ash4/1459953_298276286964337_566020501_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5560" y="3717996"/>
            <a:ext cx="8017322" cy="295643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b-lhr.xx.fbcdn.net/hphotos-ash4/1484349_10202965694131565_1392679155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2" y="188641"/>
            <a:ext cx="4512734" cy="338455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4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82572"/>
            <a:ext cx="8229600" cy="74217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Some lessons…</a:t>
            </a:r>
            <a:br>
              <a:rPr lang="en-GB" sz="2800" b="1" dirty="0"/>
            </a:b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7568" y="980728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Identify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identify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Work with others</a:t>
            </a:r>
            <a:r>
              <a:rPr lang="en-GB" sz="2800"/>
              <a:t>, discerning the </a:t>
            </a:r>
            <a:r>
              <a:rPr lang="en-GB" sz="2800" dirty="0"/>
              <a:t>way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Take a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Keep on communicating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Keep on praying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Persist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fruit comes from God not our efforts</a:t>
            </a:r>
          </a:p>
        </p:txBody>
      </p:sp>
      <p:pic>
        <p:nvPicPr>
          <p:cNvPr id="2050" name="Picture 2" descr="C:\Users\JerryM\Dropbox\Transcend\Pics\9 Dec 13\Jerry Marshall at Transce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136" y="454284"/>
            <a:ext cx="2798488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609329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495</Words>
  <Application>Microsoft Office PowerPoint</Application>
  <PresentationFormat>Widescreen</PresentationFormat>
  <Paragraphs>81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 Theme</vt:lpstr>
      <vt:lpstr>Learning Together 3:   What will be?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lessons…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group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Marshall</dc:creator>
  <cp:lastModifiedBy>Jerry Marshall</cp:lastModifiedBy>
  <cp:revision>39</cp:revision>
  <dcterms:created xsi:type="dcterms:W3CDTF">2018-01-04T14:57:33Z</dcterms:created>
  <dcterms:modified xsi:type="dcterms:W3CDTF">2018-02-19T17:44:39Z</dcterms:modified>
</cp:coreProperties>
</file>