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89"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80" r:id="rId21"/>
    <p:sldId id="276" r:id="rId22"/>
    <p:sldId id="277" r:id="rId23"/>
    <p:sldId id="278" r:id="rId24"/>
    <p:sldId id="279" r:id="rId25"/>
    <p:sldId id="281" r:id="rId26"/>
    <p:sldId id="283" r:id="rId27"/>
    <p:sldId id="285" r:id="rId28"/>
    <p:sldId id="286" r:id="rId29"/>
    <p:sldId id="284" r:id="rId30"/>
    <p:sldId id="287" r:id="rId31"/>
    <p:sldId id="28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74607" autoAdjust="0"/>
  </p:normalViewPr>
  <p:slideViewPr>
    <p:cSldViewPr snapToGrid="0">
      <p:cViewPr varScale="1">
        <p:scale>
          <a:sx n="51" d="100"/>
          <a:sy n="51" d="100"/>
        </p:scale>
        <p:origin x="1160" y="44"/>
      </p:cViewPr>
      <p:guideLst/>
    </p:cSldViewPr>
  </p:slideViewPr>
  <p:notesTextViewPr>
    <p:cViewPr>
      <p:scale>
        <a:sx n="1" d="1"/>
        <a:sy n="1" d="1"/>
      </p:scale>
      <p:origin x="0" y="0"/>
    </p:cViewPr>
  </p:notesTextViewPr>
  <p:notesViewPr>
    <p:cSldViewPr snapToGrid="0">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8D168-E69B-4766-90E0-0E8D421B5E30}" type="datetimeFigureOut">
              <a:rPr lang="en-GB" smtClean="0"/>
              <a:t>19/02/2018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AB3EC1-CE58-4B64-9A9A-506EF6895FFA}" type="slidenum">
              <a:rPr lang="en-GB" smtClean="0"/>
              <a:t>‹#›</a:t>
            </a:fld>
            <a:endParaRPr lang="en-GB"/>
          </a:p>
        </p:txBody>
      </p:sp>
    </p:spTree>
    <p:extLst>
      <p:ext uri="{BB962C8B-B14F-4D97-AF65-F5344CB8AC3E}">
        <p14:creationId xmlns:p14="http://schemas.microsoft.com/office/powerpoint/2010/main" val="2043369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world is changing and the speed of change is getting faster.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Gordon Moore noticed that computing power doubles and costs halve every 18 months. He thought it would last 10 years but “Moore’s law” has already lasted 60 years. The effect of this</a:t>
            </a:r>
            <a:r>
              <a:rPr lang="en-GB" sz="1200" kern="1200" baseline="0" dirty="0" smtClean="0">
                <a:solidFill>
                  <a:schemeClr val="tx1"/>
                </a:solidFill>
                <a:effectLst/>
                <a:latin typeface="+mn-lt"/>
                <a:ea typeface="+mn-ea"/>
                <a:cs typeface="+mn-cs"/>
              </a:rPr>
              <a:t> exponential change</a:t>
            </a:r>
            <a:r>
              <a:rPr lang="en-GB" sz="1200" kern="1200" dirty="0" smtClean="0">
                <a:solidFill>
                  <a:schemeClr val="tx1"/>
                </a:solidFill>
                <a:effectLst/>
                <a:latin typeface="+mn-lt"/>
                <a:ea typeface="+mn-ea"/>
                <a:cs typeface="+mn-cs"/>
              </a:rPr>
              <a:t> is extraordinary. To give one example: the Tsunami wave of innovation overwhelmed Kodak, a hundred year old $28bn 140,000 staff company. Facebook is now the business giant in the memory market, worth over $300bn with 13,000 staff. 10x the market value with one tenth of the staff. To give another example, the apps on my smartphone would cost you $900k if you tried to buy this technology in the 1980s. The rate of change is both hugely disruptive and also brings massive benefit.</a:t>
            </a:r>
          </a:p>
          <a:p>
            <a:r>
              <a:rPr lang="en-GB" sz="1200" kern="1200" dirty="0" smtClean="0">
                <a:solidFill>
                  <a:schemeClr val="tx1"/>
                </a:solidFill>
                <a:effectLst/>
                <a:latin typeface="+mn-lt"/>
                <a:ea typeface="+mn-ea"/>
                <a:cs typeface="+mn-cs"/>
              </a:rPr>
              <a:t>The pace of change will get faster. Several technologies are at the point of creating massive change with both benefit and disruption: the internet of things; artificial intelligence; robotics; Genomics. Biotechnology is accelerating at 5 times the speed of Moore’s law: doubling in power and halving in price every 4 months. In 1995 they thought it would take 50 years and $15bn to sequence the first human genome. Now it takes a few hours and costs under $1,000. </a:t>
            </a:r>
          </a:p>
          <a:p>
            <a:r>
              <a:rPr lang="en-GB" sz="1200" kern="1200" dirty="0" smtClean="0">
                <a:solidFill>
                  <a:schemeClr val="tx1"/>
                </a:solidFill>
                <a:effectLst/>
                <a:latin typeface="+mn-lt"/>
                <a:ea typeface="+mn-ea"/>
                <a:cs typeface="+mn-cs"/>
              </a:rPr>
              <a:t>This will change society and we will live ever longer. </a:t>
            </a:r>
          </a:p>
          <a:p>
            <a:r>
              <a:rPr lang="en-GB" sz="1200" kern="1200" dirty="0" smtClean="0">
                <a:solidFill>
                  <a:schemeClr val="tx1"/>
                </a:solidFill>
                <a:effectLst/>
                <a:latin typeface="+mn-lt"/>
                <a:ea typeface="+mn-ea"/>
                <a:cs typeface="+mn-cs"/>
              </a:rPr>
              <a:t>It’s not just technology. We are changing our mind on social issues faster than ever before. In 1787, PA was the first US state to allow interracial marriage. It wasn’t until 1967, 180 years later, that it was legal in all states. In 2004, Massachusetts was the first state to all same sex marriages; just 11 years later, in 2015, same sex marriage became legal everywhere.</a:t>
            </a:r>
          </a:p>
          <a:p>
            <a:endParaRPr lang="en-GB" dirty="0"/>
          </a:p>
        </p:txBody>
      </p:sp>
      <p:sp>
        <p:nvSpPr>
          <p:cNvPr id="4" name="Slide Number Placeholder 3"/>
          <p:cNvSpPr>
            <a:spLocks noGrp="1"/>
          </p:cNvSpPr>
          <p:nvPr>
            <p:ph type="sldNum" sz="quarter" idx="10"/>
          </p:nvPr>
        </p:nvSpPr>
        <p:spPr/>
        <p:txBody>
          <a:bodyPr/>
          <a:lstStyle/>
          <a:p>
            <a:fld id="{A2AB3EC1-CE58-4B64-9A9A-506EF6895FFA}" type="slidenum">
              <a:rPr lang="en-GB" smtClean="0"/>
              <a:t>6</a:t>
            </a:fld>
            <a:endParaRPr lang="en-GB"/>
          </a:p>
        </p:txBody>
      </p:sp>
    </p:spTree>
    <p:extLst>
      <p:ext uri="{BB962C8B-B14F-4D97-AF65-F5344CB8AC3E}">
        <p14:creationId xmlns:p14="http://schemas.microsoft.com/office/powerpoint/2010/main" val="2785373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even</a:t>
            </a:r>
            <a:r>
              <a:rPr lang="en-GB" baseline="0" dirty="0" smtClean="0"/>
              <a:t> in relatively wealthy areas there is poverty of different sorts, sometimes hidden</a:t>
            </a:r>
            <a:endParaRPr lang="en-GB" dirty="0"/>
          </a:p>
        </p:txBody>
      </p:sp>
      <p:sp>
        <p:nvSpPr>
          <p:cNvPr id="4" name="Slide Number Placeholder 3"/>
          <p:cNvSpPr>
            <a:spLocks noGrp="1"/>
          </p:cNvSpPr>
          <p:nvPr>
            <p:ph type="sldNum" sz="quarter" idx="10"/>
          </p:nvPr>
        </p:nvSpPr>
        <p:spPr/>
        <p:txBody>
          <a:bodyPr/>
          <a:lstStyle/>
          <a:p>
            <a:fld id="{AFD96B47-569F-4B14-8BD9-563F1F628879}" type="slidenum">
              <a:rPr lang="en-GB" smtClean="0"/>
              <a:t>15</a:t>
            </a:fld>
            <a:endParaRPr lang="en-GB"/>
          </a:p>
        </p:txBody>
      </p:sp>
    </p:spTree>
    <p:extLst>
      <p:ext uri="{BB962C8B-B14F-4D97-AF65-F5344CB8AC3E}">
        <p14:creationId xmlns:p14="http://schemas.microsoft.com/office/powerpoint/2010/main" val="2456832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church situation can be challenging</a:t>
            </a:r>
            <a:endParaRPr lang="en-GB" dirty="0"/>
          </a:p>
        </p:txBody>
      </p:sp>
      <p:sp>
        <p:nvSpPr>
          <p:cNvPr id="4" name="Slide Number Placeholder 3"/>
          <p:cNvSpPr>
            <a:spLocks noGrp="1"/>
          </p:cNvSpPr>
          <p:nvPr>
            <p:ph type="sldNum" sz="quarter" idx="10"/>
          </p:nvPr>
        </p:nvSpPr>
        <p:spPr/>
        <p:txBody>
          <a:bodyPr/>
          <a:lstStyle/>
          <a:p>
            <a:fld id="{AFD96B47-569F-4B14-8BD9-563F1F628879}" type="slidenum">
              <a:rPr lang="en-GB" smtClean="0"/>
              <a:t>16</a:t>
            </a:fld>
            <a:endParaRPr lang="en-GB"/>
          </a:p>
        </p:txBody>
      </p:sp>
    </p:spTree>
    <p:extLst>
      <p:ext uri="{BB962C8B-B14F-4D97-AF65-F5344CB8AC3E}">
        <p14:creationId xmlns:p14="http://schemas.microsoft.com/office/powerpoint/2010/main" val="2934898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most visible difference</a:t>
            </a:r>
            <a:r>
              <a:rPr lang="en-GB" baseline="0" dirty="0" smtClean="0"/>
              <a:t> between rural and suburban churches is usually </a:t>
            </a:r>
            <a:r>
              <a:rPr lang="en-GB" dirty="0" smtClean="0"/>
              <a:t>size – BUT</a:t>
            </a:r>
            <a:r>
              <a:rPr lang="en-GB" baseline="0" dirty="0" smtClean="0"/>
              <a:t> a satsuma is not a failed orange. A small rural church may be attracting a much higher proportion of the local population, and perhaps having a greater spiritual impact, than a large suburban church.</a:t>
            </a:r>
            <a:endParaRPr lang="en-GB" dirty="0"/>
          </a:p>
        </p:txBody>
      </p:sp>
      <p:sp>
        <p:nvSpPr>
          <p:cNvPr id="4" name="Slide Number Placeholder 3"/>
          <p:cNvSpPr>
            <a:spLocks noGrp="1"/>
          </p:cNvSpPr>
          <p:nvPr>
            <p:ph type="sldNum" sz="quarter" idx="10"/>
          </p:nvPr>
        </p:nvSpPr>
        <p:spPr/>
        <p:txBody>
          <a:bodyPr/>
          <a:lstStyle/>
          <a:p>
            <a:fld id="{AFD96B47-569F-4B14-8BD9-563F1F628879}" type="slidenum">
              <a:rPr lang="en-GB" smtClean="0"/>
              <a:t>17</a:t>
            </a:fld>
            <a:endParaRPr lang="en-GB"/>
          </a:p>
        </p:txBody>
      </p:sp>
    </p:spTree>
    <p:extLst>
      <p:ext uri="{BB962C8B-B14F-4D97-AF65-F5344CB8AC3E}">
        <p14:creationId xmlns:p14="http://schemas.microsoft.com/office/powerpoint/2010/main" val="359134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many opportunities</a:t>
            </a:r>
            <a:r>
              <a:rPr lang="en-GB" baseline="0" dirty="0" smtClean="0"/>
              <a:t> in rural ministry.</a:t>
            </a:r>
          </a:p>
          <a:p>
            <a:r>
              <a:rPr lang="en-GB" baseline="0" dirty="0" smtClean="0"/>
              <a:t>Note buildings can be both a challenge (layout, upkeep cost) and an opportunity (developing community uses).</a:t>
            </a:r>
            <a:endParaRPr lang="en-GB" dirty="0"/>
          </a:p>
        </p:txBody>
      </p:sp>
      <p:sp>
        <p:nvSpPr>
          <p:cNvPr id="4" name="Slide Number Placeholder 3"/>
          <p:cNvSpPr>
            <a:spLocks noGrp="1"/>
          </p:cNvSpPr>
          <p:nvPr>
            <p:ph type="sldNum" sz="quarter" idx="10"/>
          </p:nvPr>
        </p:nvSpPr>
        <p:spPr/>
        <p:txBody>
          <a:bodyPr/>
          <a:lstStyle/>
          <a:p>
            <a:fld id="{AFD96B47-569F-4B14-8BD9-563F1F628879}" type="slidenum">
              <a:rPr lang="en-GB" smtClean="0"/>
              <a:t>18</a:t>
            </a:fld>
            <a:endParaRPr lang="en-GB"/>
          </a:p>
        </p:txBody>
      </p:sp>
    </p:spTree>
    <p:extLst>
      <p:ext uri="{BB962C8B-B14F-4D97-AF65-F5344CB8AC3E}">
        <p14:creationId xmlns:p14="http://schemas.microsoft.com/office/powerpoint/2010/main" val="1361803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 how do we see the future for rural churches?</a:t>
            </a:r>
          </a:p>
          <a:p>
            <a:endParaRPr lang="en-GB" dirty="0" smtClean="0"/>
          </a:p>
          <a:p>
            <a:r>
              <a:rPr lang="en-GB" dirty="0" smtClean="0"/>
              <a:t>We</a:t>
            </a:r>
            <a:r>
              <a:rPr lang="en-GB" baseline="0" dirty="0" smtClean="0"/>
              <a:t> hope a</a:t>
            </a:r>
            <a:r>
              <a:rPr lang="en-GB" dirty="0" smtClean="0"/>
              <a:t>nd </a:t>
            </a:r>
            <a:r>
              <a:rPr lang="en-GB" dirty="0"/>
              <a:t>pray that it is ecumenical…</a:t>
            </a:r>
          </a:p>
          <a:p>
            <a:r>
              <a:rPr lang="en-GB" dirty="0" smtClean="0"/>
              <a:t>With a growing </a:t>
            </a:r>
            <a:r>
              <a:rPr lang="en-GB" dirty="0"/>
              <a:t>ministry of lay people with leaders coaching and release others</a:t>
            </a:r>
          </a:p>
          <a:p>
            <a:r>
              <a:rPr lang="en-GB" dirty="0"/>
              <a:t>A “mixed economy” that values both traditional and </a:t>
            </a:r>
            <a:r>
              <a:rPr lang="en-GB" dirty="0" smtClean="0"/>
              <a:t>new</a:t>
            </a:r>
            <a:r>
              <a:rPr lang="en-GB" baseline="0" dirty="0" smtClean="0"/>
              <a:t> ways of being church (e.g. Messy church, café church, etc.)</a:t>
            </a:r>
            <a:r>
              <a:rPr lang="en-GB" dirty="0" smtClean="0"/>
              <a:t> </a:t>
            </a:r>
            <a:endParaRPr lang="en-GB" dirty="0"/>
          </a:p>
          <a:p>
            <a:r>
              <a:rPr lang="en-GB" dirty="0"/>
              <a:t>A recognition that our involvement in the community is part of our mission: being a school governor, or on a village committee, or having tea with a neighbour, all these things are part of mission, part of being an “effective Christian presence”.</a:t>
            </a:r>
          </a:p>
        </p:txBody>
      </p:sp>
      <p:sp>
        <p:nvSpPr>
          <p:cNvPr id="4" name="Slide Number Placeholder 3"/>
          <p:cNvSpPr>
            <a:spLocks noGrp="1"/>
          </p:cNvSpPr>
          <p:nvPr>
            <p:ph type="sldNum" sz="quarter" idx="10"/>
          </p:nvPr>
        </p:nvSpPr>
        <p:spPr/>
        <p:txBody>
          <a:bodyPr/>
          <a:lstStyle/>
          <a:p>
            <a:fld id="{AFD96B47-569F-4B14-8BD9-563F1F628879}" type="slidenum">
              <a:rPr lang="en-GB" smtClean="0"/>
              <a:t>19</a:t>
            </a:fld>
            <a:endParaRPr lang="en-GB" dirty="0"/>
          </a:p>
        </p:txBody>
      </p:sp>
    </p:spTree>
    <p:extLst>
      <p:ext uri="{BB962C8B-B14F-4D97-AF65-F5344CB8AC3E}">
        <p14:creationId xmlns:p14="http://schemas.microsoft.com/office/powerpoint/2010/main" val="963948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D96B47-569F-4B14-8BD9-563F1F628879}" type="slidenum">
              <a:rPr lang="en-GB" smtClean="0"/>
              <a:t>20</a:t>
            </a:fld>
            <a:endParaRPr lang="en-GB"/>
          </a:p>
        </p:txBody>
      </p:sp>
    </p:spTree>
    <p:extLst>
      <p:ext uri="{BB962C8B-B14F-4D97-AF65-F5344CB8AC3E}">
        <p14:creationId xmlns:p14="http://schemas.microsoft.com/office/powerpoint/2010/main" val="2347067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AB3EC1-CE58-4B64-9A9A-506EF6895FFA}" type="slidenum">
              <a:rPr lang="en-GB" smtClean="0"/>
              <a:t>21</a:t>
            </a:fld>
            <a:endParaRPr lang="en-GB"/>
          </a:p>
        </p:txBody>
      </p:sp>
    </p:spTree>
    <p:extLst>
      <p:ext uri="{BB962C8B-B14F-4D97-AF65-F5344CB8AC3E}">
        <p14:creationId xmlns:p14="http://schemas.microsoft.com/office/powerpoint/2010/main" val="1429224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AB3EC1-CE58-4B64-9A9A-506EF6895FFA}" type="slidenum">
              <a:rPr lang="en-GB" smtClean="0"/>
              <a:t>22</a:t>
            </a:fld>
            <a:endParaRPr lang="en-GB"/>
          </a:p>
        </p:txBody>
      </p:sp>
    </p:spTree>
    <p:extLst>
      <p:ext uri="{BB962C8B-B14F-4D97-AF65-F5344CB8AC3E}">
        <p14:creationId xmlns:p14="http://schemas.microsoft.com/office/powerpoint/2010/main" val="3545436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AB3EC1-CE58-4B64-9A9A-506EF6895FFA}" type="slidenum">
              <a:rPr lang="en-GB" smtClean="0"/>
              <a:t>23</a:t>
            </a:fld>
            <a:endParaRPr lang="en-GB"/>
          </a:p>
        </p:txBody>
      </p:sp>
    </p:spTree>
    <p:extLst>
      <p:ext uri="{BB962C8B-B14F-4D97-AF65-F5344CB8AC3E}">
        <p14:creationId xmlns:p14="http://schemas.microsoft.com/office/powerpoint/2010/main" val="1166498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AB3EC1-CE58-4B64-9A9A-506EF6895FFA}" type="slidenum">
              <a:rPr lang="en-GB" smtClean="0"/>
              <a:t>24</a:t>
            </a:fld>
            <a:endParaRPr lang="en-GB"/>
          </a:p>
        </p:txBody>
      </p:sp>
    </p:spTree>
    <p:extLst>
      <p:ext uri="{BB962C8B-B14F-4D97-AF65-F5344CB8AC3E}">
        <p14:creationId xmlns:p14="http://schemas.microsoft.com/office/powerpoint/2010/main" val="362035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Take a look at this. It doesn’t matter if you don’t understand it. You just need to know that the daughter is asking her father how he is getting on with the iPad she gave him </a:t>
            </a:r>
            <a:r>
              <a:rPr lang="en-GB" smtClean="0"/>
              <a:t>for Christmas…</a:t>
            </a:r>
            <a:endParaRPr lang="en-GB" dirty="0"/>
          </a:p>
        </p:txBody>
      </p:sp>
      <p:sp>
        <p:nvSpPr>
          <p:cNvPr id="4" name="Slide Number Placeholder 3"/>
          <p:cNvSpPr>
            <a:spLocks noGrp="1"/>
          </p:cNvSpPr>
          <p:nvPr>
            <p:ph type="sldNum" sz="quarter" idx="10"/>
          </p:nvPr>
        </p:nvSpPr>
        <p:spPr/>
        <p:txBody>
          <a:bodyPr/>
          <a:lstStyle/>
          <a:p>
            <a:fld id="{A2AB3EC1-CE58-4B64-9A9A-506EF6895FFA}" type="slidenum">
              <a:rPr lang="en-GB" smtClean="0"/>
              <a:t>7</a:t>
            </a:fld>
            <a:endParaRPr lang="en-GB"/>
          </a:p>
        </p:txBody>
      </p:sp>
    </p:spTree>
    <p:extLst>
      <p:ext uri="{BB962C8B-B14F-4D97-AF65-F5344CB8AC3E}">
        <p14:creationId xmlns:p14="http://schemas.microsoft.com/office/powerpoint/2010/main" val="2989544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a:t>
            </a:r>
            <a:endParaRPr lang="en-GB" dirty="0"/>
          </a:p>
        </p:txBody>
      </p:sp>
      <p:sp>
        <p:nvSpPr>
          <p:cNvPr id="4" name="Slide Number Placeholder 3"/>
          <p:cNvSpPr>
            <a:spLocks noGrp="1"/>
          </p:cNvSpPr>
          <p:nvPr>
            <p:ph type="sldNum" sz="quarter" idx="10"/>
          </p:nvPr>
        </p:nvSpPr>
        <p:spPr/>
        <p:txBody>
          <a:bodyPr/>
          <a:lstStyle/>
          <a:p>
            <a:fld id="{A2AB3EC1-CE58-4B64-9A9A-506EF6895FFA}" type="slidenum">
              <a:rPr lang="en-GB" smtClean="0"/>
              <a:t>25</a:t>
            </a:fld>
            <a:endParaRPr lang="en-GB"/>
          </a:p>
        </p:txBody>
      </p:sp>
    </p:spTree>
    <p:extLst>
      <p:ext uri="{BB962C8B-B14F-4D97-AF65-F5344CB8AC3E}">
        <p14:creationId xmlns:p14="http://schemas.microsoft.com/office/powerpoint/2010/main" val="4029014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Warm up</a:t>
            </a:r>
          </a:p>
          <a:p>
            <a:r>
              <a:rPr lang="en-GB" dirty="0" smtClean="0"/>
              <a:t>… Here are a few options!</a:t>
            </a:r>
          </a:p>
          <a:p>
            <a:r>
              <a:rPr lang="en-GB" dirty="0" smtClean="0"/>
              <a:t>Exercise</a:t>
            </a:r>
            <a:r>
              <a:rPr lang="en-GB" baseline="0" dirty="0" smtClean="0"/>
              <a:t> i</a:t>
            </a:r>
            <a:r>
              <a:rPr lang="en-GB" dirty="0" smtClean="0"/>
              <a:t>n </a:t>
            </a:r>
            <a:r>
              <a:rPr lang="en-GB" dirty="0" smtClean="0"/>
              <a:t>2/3s – 30 secs</a:t>
            </a:r>
            <a:r>
              <a:rPr lang="en-GB" baseline="0" dirty="0" smtClean="0"/>
              <a:t> each</a:t>
            </a:r>
          </a:p>
          <a:p>
            <a:r>
              <a:rPr lang="en-GB" baseline="0" dirty="0" smtClean="0"/>
              <a:t>Brief plenary</a:t>
            </a:r>
            <a:endParaRPr lang="en-GB" dirty="0"/>
          </a:p>
        </p:txBody>
      </p:sp>
      <p:sp>
        <p:nvSpPr>
          <p:cNvPr id="4" name="Slide Number Placeholder 3"/>
          <p:cNvSpPr>
            <a:spLocks noGrp="1"/>
          </p:cNvSpPr>
          <p:nvPr>
            <p:ph type="sldNum" sz="quarter" idx="10"/>
          </p:nvPr>
        </p:nvSpPr>
        <p:spPr/>
        <p:txBody>
          <a:bodyPr/>
          <a:lstStyle/>
          <a:p>
            <a:pPr>
              <a:defRPr/>
            </a:pPr>
            <a:r>
              <a:rPr lang="en-GB"/>
              <a:t>Page </a:t>
            </a:r>
            <a:fld id="{9908A86D-D081-4BEB-B434-4AA6B39AB954}" type="slidenum">
              <a:rPr lang="en-GB" smtClean="0"/>
              <a:pPr>
                <a:defRPr/>
              </a:pPr>
              <a:t>26</a:t>
            </a:fld>
            <a:endParaRPr lang="en-GB"/>
          </a:p>
        </p:txBody>
      </p:sp>
    </p:spTree>
    <p:extLst>
      <p:ext uri="{BB962C8B-B14F-4D97-AF65-F5344CB8AC3E}">
        <p14:creationId xmlns:p14="http://schemas.microsoft.com/office/powerpoint/2010/main" val="1285588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AB3EC1-CE58-4B64-9A9A-506EF6895FFA}" type="slidenum">
              <a:rPr lang="en-GB" smtClean="0"/>
              <a:t>27</a:t>
            </a:fld>
            <a:endParaRPr lang="en-GB"/>
          </a:p>
        </p:txBody>
      </p:sp>
    </p:spTree>
    <p:extLst>
      <p:ext uri="{BB962C8B-B14F-4D97-AF65-F5344CB8AC3E}">
        <p14:creationId xmlns:p14="http://schemas.microsoft.com/office/powerpoint/2010/main" val="647945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Are</a:t>
            </a:r>
            <a:r>
              <a:rPr lang="en-GB" baseline="0" dirty="0" smtClean="0"/>
              <a:t> you a team, a crowd, network, a family, an orchestra?</a:t>
            </a:r>
            <a:endParaRPr lang="en-GB" dirty="0"/>
          </a:p>
        </p:txBody>
      </p:sp>
      <p:sp>
        <p:nvSpPr>
          <p:cNvPr id="4" name="Slide Number Placeholder 3"/>
          <p:cNvSpPr>
            <a:spLocks noGrp="1"/>
          </p:cNvSpPr>
          <p:nvPr>
            <p:ph type="sldNum" sz="quarter" idx="10"/>
          </p:nvPr>
        </p:nvSpPr>
        <p:spPr/>
        <p:txBody>
          <a:bodyPr/>
          <a:lstStyle/>
          <a:p>
            <a:fld id="{A2AB3EC1-CE58-4B64-9A9A-506EF6895FFA}" type="slidenum">
              <a:rPr lang="en-GB" smtClean="0"/>
              <a:t>28</a:t>
            </a:fld>
            <a:endParaRPr lang="en-GB"/>
          </a:p>
        </p:txBody>
      </p:sp>
    </p:spTree>
    <p:extLst>
      <p:ext uri="{BB962C8B-B14F-4D97-AF65-F5344CB8AC3E}">
        <p14:creationId xmlns:p14="http://schemas.microsoft.com/office/powerpoint/2010/main" val="375274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R</a:t>
            </a:r>
            <a:r>
              <a:rPr lang="en-GB" sz="1200" kern="1200" dirty="0" smtClean="0">
                <a:solidFill>
                  <a:schemeClr val="tx1"/>
                </a:solidFill>
                <a:effectLst/>
                <a:latin typeface="+mn-lt"/>
                <a:ea typeface="+mn-ea"/>
                <a:cs typeface="+mn-cs"/>
              </a:rPr>
              <a:t>ead the boxes and thinking about your church group or a particular church, plot along each axis with a line </a:t>
            </a:r>
            <a:r>
              <a:rPr lang="en-GB" sz="1200" b="1" kern="1200" dirty="0" smtClean="0">
                <a:solidFill>
                  <a:schemeClr val="tx1"/>
                </a:solidFill>
                <a:effectLst/>
                <a:latin typeface="+mn-lt"/>
                <a:ea typeface="+mn-ea"/>
                <a:cs typeface="+mn-cs"/>
              </a:rPr>
              <a:t>where your rate the church currently</a:t>
            </a:r>
            <a:r>
              <a:rPr lang="en-GB" sz="1200" kern="1200" dirty="0" smtClean="0">
                <a:solidFill>
                  <a:schemeClr val="tx1"/>
                </a:solidFill>
                <a:effectLst/>
                <a:latin typeface="+mn-lt"/>
                <a:ea typeface="+mn-ea"/>
                <a:cs typeface="+mn-cs"/>
              </a:rPr>
              <a:t> for the four features described. A high value is closer to the box.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What do you feel about your response?  Is there an imbalance? If you score high on ‘In’ and low on ‘Out’ are you just a clique? If you doing well on ‘Out’ but not on ‘In’ is there a danger of burn out? If you are low on ‘Up’ are you just a social club? If you are low on ‘Of’, could you make better use of resources be working with others in the church group or beyond?</a:t>
            </a:r>
          </a:p>
          <a:p>
            <a:endParaRPr lang="en-GB" dirty="0"/>
          </a:p>
        </p:txBody>
      </p:sp>
      <p:sp>
        <p:nvSpPr>
          <p:cNvPr id="4" name="Slide Number Placeholder 3"/>
          <p:cNvSpPr>
            <a:spLocks noGrp="1"/>
          </p:cNvSpPr>
          <p:nvPr>
            <p:ph type="sldNum" sz="quarter" idx="10"/>
          </p:nvPr>
        </p:nvSpPr>
        <p:spPr/>
        <p:txBody>
          <a:bodyPr/>
          <a:lstStyle/>
          <a:p>
            <a:pPr>
              <a:defRPr/>
            </a:pPr>
            <a:r>
              <a:rPr lang="en-GB"/>
              <a:t>Page </a:t>
            </a:r>
            <a:fld id="{9908A86D-D081-4BEB-B434-4AA6B39AB954}" type="slidenum">
              <a:rPr lang="en-GB" smtClean="0"/>
              <a:pPr>
                <a:defRPr/>
              </a:pPr>
              <a:t>29</a:t>
            </a:fld>
            <a:endParaRPr lang="en-GB"/>
          </a:p>
        </p:txBody>
      </p:sp>
    </p:spTree>
    <p:extLst>
      <p:ext uri="{BB962C8B-B14F-4D97-AF65-F5344CB8AC3E}">
        <p14:creationId xmlns:p14="http://schemas.microsoft.com/office/powerpoint/2010/main" val="244083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r>
              <a:rPr lang="en-GB"/>
              <a:t>Page </a:t>
            </a:r>
            <a:fld id="{9908A86D-D081-4BEB-B434-4AA6B39AB954}" type="slidenum">
              <a:rPr lang="en-GB" smtClean="0"/>
              <a:pPr>
                <a:defRPr/>
              </a:pPr>
              <a:t>30</a:t>
            </a:fld>
            <a:endParaRPr lang="en-GB"/>
          </a:p>
        </p:txBody>
      </p:sp>
    </p:spTree>
    <p:extLst>
      <p:ext uri="{BB962C8B-B14F-4D97-AF65-F5344CB8AC3E}">
        <p14:creationId xmlns:p14="http://schemas.microsoft.com/office/powerpoint/2010/main" val="3076065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Despite all this change, many rural areas look as though they have escaped change. Apart from some new housing and maybe a few satellite dishes, villages often look much the same on the outside. But of course we cannot escape the changes around us. There has been massive change in rural communities</a:t>
            </a:r>
            <a:r>
              <a:rPr lang="en-GB" sz="1200" kern="1200" baseline="0" dirty="0" smtClean="0">
                <a:solidFill>
                  <a:schemeClr val="tx1"/>
                </a:solidFill>
                <a:effectLst/>
                <a:latin typeface="+mn-lt"/>
                <a:ea typeface="+mn-ea"/>
                <a:cs typeface="+mn-cs"/>
              </a:rPr>
              <a:t> and there remain many challenges.</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2AB3EC1-CE58-4B64-9A9A-506EF6895FFA}" type="slidenum">
              <a:rPr lang="en-GB" smtClean="0"/>
              <a:t>8</a:t>
            </a:fld>
            <a:endParaRPr lang="en-GB"/>
          </a:p>
        </p:txBody>
      </p:sp>
    </p:spTree>
    <p:extLst>
      <p:ext uri="{BB962C8B-B14F-4D97-AF65-F5344CB8AC3E}">
        <p14:creationId xmlns:p14="http://schemas.microsoft.com/office/powerpoint/2010/main" val="4094661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But there is good news too.</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Poverty is falling in many areas. Here’s what the Newspaper India Today wrote in 2010:</a:t>
            </a:r>
            <a:r>
              <a:rPr lang="en-GB" sz="1200" kern="1200" baseline="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“Islands of poverty still exist but most of rural India is transformed beyond imagination thanks to a host of factors which has put unprecedented wealth into the hands of farmers across the country and turned it into a huge consumer market. We have a growing service industry and alternate revenue channels from horticulture, poultry, fisheries and other activities which are less rain-dependant and were virtually non-existent a decade ago. India's 6m villages, which harbour 72% of the population, once the albatross around its neck, are now the signpost to its future”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Cell phones and the Internet are transformational. Sub-Saharan Africa has more than 650 million mobile phone subscribers. As a result, farmers have access to market prices so they can negotiate better deals; they have access to weather forecasting and micro-insurance to insure against poor weather; and they have cell phone apps such as </a:t>
            </a:r>
            <a:r>
              <a:rPr lang="en-GB" sz="1200" kern="1200" dirty="0" err="1" smtClean="0">
                <a:solidFill>
                  <a:schemeClr val="tx1"/>
                </a:solidFill>
                <a:effectLst/>
                <a:latin typeface="+mn-lt"/>
                <a:ea typeface="+mn-ea"/>
                <a:cs typeface="+mn-cs"/>
              </a:rPr>
              <a:t>iCow</a:t>
            </a:r>
            <a:r>
              <a:rPr lang="en-GB" sz="1200" kern="1200" dirty="0" smtClean="0">
                <a:solidFill>
                  <a:schemeClr val="tx1"/>
                </a:solidFill>
                <a:effectLst/>
                <a:latin typeface="+mn-lt"/>
                <a:ea typeface="+mn-ea"/>
                <a:cs typeface="+mn-cs"/>
              </a:rPr>
              <a:t> that track each cow’s gestation and feed schedules.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Even with this material progress, rural people recognise that material wealth isn’t everything. Human flourishing is much more than merely money. Here’s what BBC reporter Caroline </a:t>
            </a:r>
            <a:r>
              <a:rPr lang="en-GB" sz="1200" kern="1200" dirty="0" err="1" smtClean="0">
                <a:solidFill>
                  <a:schemeClr val="tx1"/>
                </a:solidFill>
                <a:effectLst/>
                <a:latin typeface="+mn-lt"/>
                <a:ea typeface="+mn-ea"/>
                <a:cs typeface="+mn-cs"/>
              </a:rPr>
              <a:t>Juler</a:t>
            </a:r>
            <a:r>
              <a:rPr lang="en-GB" sz="1200" kern="1200" dirty="0" smtClean="0">
                <a:solidFill>
                  <a:schemeClr val="tx1"/>
                </a:solidFill>
                <a:effectLst/>
                <a:latin typeface="+mn-lt"/>
                <a:ea typeface="+mn-ea"/>
                <a:cs typeface="+mn-cs"/>
              </a:rPr>
              <a:t> wrote in 2011:</a:t>
            </a:r>
            <a:r>
              <a:rPr lang="en-GB" sz="1200" kern="1200" baseline="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Life is tough in rural Romania. EU statistics say that nearly half the people here are living on or below the poverty line. If you think everyone is miserable, though, you are wrong. I was staying on a farm that supported seven people, three generations of one family. The house had no hot water or fridge and the lavatory was a compost latrine in the garden. But there was plenty of food and I have rarely met people with such a zest for living.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Finally, </a:t>
            </a:r>
            <a:r>
              <a:rPr lang="en-GB" sz="1200" kern="1200" dirty="0" smtClean="0">
                <a:solidFill>
                  <a:schemeClr val="tx1"/>
                </a:solidFill>
                <a:effectLst/>
                <a:latin typeface="+mn-lt"/>
                <a:ea typeface="+mn-ea"/>
                <a:cs typeface="+mn-cs"/>
              </a:rPr>
              <a:t>Bibles are now available in thousands of languages and Christian material is available on the Internet and over satellite TV channels. This is transformational</a:t>
            </a:r>
            <a:r>
              <a:rPr lang="en-GB" sz="1200" kern="1200" baseline="0" dirty="0" smtClean="0">
                <a:solidFill>
                  <a:schemeClr val="tx1"/>
                </a:solidFill>
                <a:effectLst/>
                <a:latin typeface="+mn-lt"/>
                <a:ea typeface="+mn-ea"/>
                <a:cs typeface="+mn-cs"/>
              </a:rPr>
              <a:t> for mission in areas where openly exploring the Christian faith is not an option.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GB" sz="1200" i="1"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1059BC8-698E-4879-B765-39887397A04B}" type="slidenum">
              <a:rPr lang="en-GB" smtClean="0"/>
              <a:t>9</a:t>
            </a:fld>
            <a:endParaRPr lang="en-GB"/>
          </a:p>
        </p:txBody>
      </p:sp>
    </p:spTree>
    <p:extLst>
      <p:ext uri="{BB962C8B-B14F-4D97-AF65-F5344CB8AC3E}">
        <p14:creationId xmlns:p14="http://schemas.microsoft.com/office/powerpoint/2010/main" val="562583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AB3EC1-CE58-4B64-9A9A-506EF6895FFA}" type="slidenum">
              <a:rPr lang="en-GB" smtClean="0"/>
              <a:t>10</a:t>
            </a:fld>
            <a:endParaRPr lang="en-GB"/>
          </a:p>
        </p:txBody>
      </p:sp>
    </p:spTree>
    <p:extLst>
      <p:ext uri="{BB962C8B-B14F-4D97-AF65-F5344CB8AC3E}">
        <p14:creationId xmlns:p14="http://schemas.microsoft.com/office/powerpoint/2010/main" val="1563880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D96B47-569F-4B14-8BD9-563F1F628879}" type="slidenum">
              <a:rPr lang="en-GB" smtClean="0"/>
              <a:t>11</a:t>
            </a:fld>
            <a:endParaRPr lang="en-GB"/>
          </a:p>
        </p:txBody>
      </p:sp>
    </p:spTree>
    <p:extLst>
      <p:ext uri="{BB962C8B-B14F-4D97-AF65-F5344CB8AC3E}">
        <p14:creationId xmlns:p14="http://schemas.microsoft.com/office/powerpoint/2010/main" val="4099863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D96B47-569F-4B14-8BD9-563F1F628879}" type="slidenum">
              <a:rPr lang="en-GB" smtClean="0"/>
              <a:t>12</a:t>
            </a:fld>
            <a:endParaRPr lang="en-GB"/>
          </a:p>
        </p:txBody>
      </p:sp>
    </p:spTree>
    <p:extLst>
      <p:ext uri="{BB962C8B-B14F-4D97-AF65-F5344CB8AC3E}">
        <p14:creationId xmlns:p14="http://schemas.microsoft.com/office/powerpoint/2010/main" val="1660459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Rural communities</a:t>
            </a:r>
            <a:r>
              <a:rPr lang="en-GB" baseline="0" dirty="0" smtClean="0"/>
              <a:t> vary across the country (commuter belt, relatively remote agricultural areas, tourist areas) and are made up of many different groups of people.</a:t>
            </a:r>
          </a:p>
        </p:txBody>
      </p:sp>
      <p:sp>
        <p:nvSpPr>
          <p:cNvPr id="4" name="Slide Number Placeholder 3"/>
          <p:cNvSpPr>
            <a:spLocks noGrp="1"/>
          </p:cNvSpPr>
          <p:nvPr>
            <p:ph type="sldNum" sz="quarter" idx="10"/>
          </p:nvPr>
        </p:nvSpPr>
        <p:spPr/>
        <p:txBody>
          <a:bodyPr/>
          <a:lstStyle/>
          <a:p>
            <a:fld id="{AFD96B47-569F-4B14-8BD9-563F1F628879}" type="slidenum">
              <a:rPr lang="en-GB" smtClean="0"/>
              <a:t>13</a:t>
            </a:fld>
            <a:endParaRPr lang="en-GB"/>
          </a:p>
        </p:txBody>
      </p:sp>
    </p:spTree>
    <p:extLst>
      <p:ext uri="{BB962C8B-B14F-4D97-AF65-F5344CB8AC3E}">
        <p14:creationId xmlns:p14="http://schemas.microsoft.com/office/powerpoint/2010/main" val="4028219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Overall there are many good things about rural living in most but not all places</a:t>
            </a:r>
            <a:endParaRPr lang="en-GB" dirty="0"/>
          </a:p>
        </p:txBody>
      </p:sp>
      <p:sp>
        <p:nvSpPr>
          <p:cNvPr id="4" name="Slide Number Placeholder 3"/>
          <p:cNvSpPr>
            <a:spLocks noGrp="1"/>
          </p:cNvSpPr>
          <p:nvPr>
            <p:ph type="sldNum" sz="quarter" idx="10"/>
          </p:nvPr>
        </p:nvSpPr>
        <p:spPr/>
        <p:txBody>
          <a:bodyPr/>
          <a:lstStyle/>
          <a:p>
            <a:fld id="{AFD96B47-569F-4B14-8BD9-563F1F628879}" type="slidenum">
              <a:rPr lang="en-GB" smtClean="0"/>
              <a:t>14</a:t>
            </a:fld>
            <a:endParaRPr lang="en-GB"/>
          </a:p>
        </p:txBody>
      </p:sp>
    </p:spTree>
    <p:extLst>
      <p:ext uri="{BB962C8B-B14F-4D97-AF65-F5344CB8AC3E}">
        <p14:creationId xmlns:p14="http://schemas.microsoft.com/office/powerpoint/2010/main" val="2449977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13BB181-0495-4C67-8542-E5829E694A8D}" type="datetimeFigureOut">
              <a:rPr lang="en-GB" smtClean="0"/>
              <a:t>19/02/2018</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B9AEC5D-DA58-423D-81AA-81A63A46DE2E}" type="slidenum">
              <a:rPr lang="en-GB" smtClean="0"/>
              <a:t>‹#›</a:t>
            </a:fld>
            <a:endParaRPr lang="en-GB"/>
          </a:p>
        </p:txBody>
      </p:sp>
    </p:spTree>
    <p:extLst>
      <p:ext uri="{BB962C8B-B14F-4D97-AF65-F5344CB8AC3E}">
        <p14:creationId xmlns:p14="http://schemas.microsoft.com/office/powerpoint/2010/main" val="3706035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13BB181-0495-4C67-8542-E5829E694A8D}" type="datetimeFigureOut">
              <a:rPr lang="en-GB" smtClean="0"/>
              <a:t>19/02/2018</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B9AEC5D-DA58-423D-81AA-81A63A46DE2E}" type="slidenum">
              <a:rPr lang="en-GB" smtClean="0"/>
              <a:t>‹#›</a:t>
            </a:fld>
            <a:endParaRPr lang="en-GB"/>
          </a:p>
        </p:txBody>
      </p:sp>
    </p:spTree>
    <p:extLst>
      <p:ext uri="{BB962C8B-B14F-4D97-AF65-F5344CB8AC3E}">
        <p14:creationId xmlns:p14="http://schemas.microsoft.com/office/powerpoint/2010/main" val="141664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13BB181-0495-4C67-8542-E5829E694A8D}" type="datetimeFigureOut">
              <a:rPr lang="en-GB" smtClean="0"/>
              <a:t>19/02/2018</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B9AEC5D-DA58-423D-81AA-81A63A46DE2E}" type="slidenum">
              <a:rPr lang="en-GB" smtClean="0"/>
              <a:t>‹#›</a:t>
            </a:fld>
            <a:endParaRPr lang="en-GB"/>
          </a:p>
        </p:txBody>
      </p:sp>
    </p:spTree>
    <p:extLst>
      <p:ext uri="{BB962C8B-B14F-4D97-AF65-F5344CB8AC3E}">
        <p14:creationId xmlns:p14="http://schemas.microsoft.com/office/powerpoint/2010/main" val="1354674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13BB181-0495-4C67-8542-E5829E694A8D}" type="datetimeFigureOut">
              <a:rPr lang="en-GB" smtClean="0"/>
              <a:t>19/02/2018</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B9AEC5D-DA58-423D-81AA-81A63A46DE2E}" type="slidenum">
              <a:rPr lang="en-GB" smtClean="0"/>
              <a:t>‹#›</a:t>
            </a:fld>
            <a:endParaRPr lang="en-GB"/>
          </a:p>
        </p:txBody>
      </p:sp>
    </p:spTree>
    <p:extLst>
      <p:ext uri="{BB962C8B-B14F-4D97-AF65-F5344CB8AC3E}">
        <p14:creationId xmlns:p14="http://schemas.microsoft.com/office/powerpoint/2010/main" val="3493500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13BB181-0495-4C67-8542-E5829E694A8D}" type="datetimeFigureOut">
              <a:rPr lang="en-GB" smtClean="0"/>
              <a:t>19/02/2018</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B9AEC5D-DA58-423D-81AA-81A63A46DE2E}" type="slidenum">
              <a:rPr lang="en-GB" smtClean="0"/>
              <a:t>‹#›</a:t>
            </a:fld>
            <a:endParaRPr lang="en-GB"/>
          </a:p>
        </p:txBody>
      </p:sp>
    </p:spTree>
    <p:extLst>
      <p:ext uri="{BB962C8B-B14F-4D97-AF65-F5344CB8AC3E}">
        <p14:creationId xmlns:p14="http://schemas.microsoft.com/office/powerpoint/2010/main" val="4132263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13BB181-0495-4C67-8542-E5829E694A8D}" type="datetimeFigureOut">
              <a:rPr lang="en-GB" smtClean="0"/>
              <a:t>19/02/2018</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B9AEC5D-DA58-423D-81AA-81A63A46DE2E}" type="slidenum">
              <a:rPr lang="en-GB" smtClean="0"/>
              <a:t>‹#›</a:t>
            </a:fld>
            <a:endParaRPr lang="en-GB"/>
          </a:p>
        </p:txBody>
      </p:sp>
    </p:spTree>
    <p:extLst>
      <p:ext uri="{BB962C8B-B14F-4D97-AF65-F5344CB8AC3E}">
        <p14:creationId xmlns:p14="http://schemas.microsoft.com/office/powerpoint/2010/main" val="2672967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13BB181-0495-4C67-8542-E5829E694A8D}" type="datetimeFigureOut">
              <a:rPr lang="en-GB" smtClean="0"/>
              <a:t>19/02/2018</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B9AEC5D-DA58-423D-81AA-81A63A46DE2E}" type="slidenum">
              <a:rPr lang="en-GB" smtClean="0"/>
              <a:t>‹#›</a:t>
            </a:fld>
            <a:endParaRPr lang="en-GB"/>
          </a:p>
        </p:txBody>
      </p:sp>
    </p:spTree>
    <p:extLst>
      <p:ext uri="{BB962C8B-B14F-4D97-AF65-F5344CB8AC3E}">
        <p14:creationId xmlns:p14="http://schemas.microsoft.com/office/powerpoint/2010/main" val="4143438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13BB181-0495-4C67-8542-E5829E694A8D}" type="datetimeFigureOut">
              <a:rPr lang="en-GB" smtClean="0"/>
              <a:t>19/02/2018</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B9AEC5D-DA58-423D-81AA-81A63A46DE2E}" type="slidenum">
              <a:rPr lang="en-GB" smtClean="0"/>
              <a:t>‹#›</a:t>
            </a:fld>
            <a:endParaRPr lang="en-GB"/>
          </a:p>
        </p:txBody>
      </p:sp>
    </p:spTree>
    <p:extLst>
      <p:ext uri="{BB962C8B-B14F-4D97-AF65-F5344CB8AC3E}">
        <p14:creationId xmlns:p14="http://schemas.microsoft.com/office/powerpoint/2010/main" val="618818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13BB181-0495-4C67-8542-E5829E694A8D}" type="datetimeFigureOut">
              <a:rPr lang="en-GB" smtClean="0"/>
              <a:t>19/02/2018</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B9AEC5D-DA58-423D-81AA-81A63A46DE2E}" type="slidenum">
              <a:rPr lang="en-GB" smtClean="0"/>
              <a:t>‹#›</a:t>
            </a:fld>
            <a:endParaRPr lang="en-GB"/>
          </a:p>
        </p:txBody>
      </p:sp>
    </p:spTree>
    <p:extLst>
      <p:ext uri="{BB962C8B-B14F-4D97-AF65-F5344CB8AC3E}">
        <p14:creationId xmlns:p14="http://schemas.microsoft.com/office/powerpoint/2010/main" val="2273675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13BB181-0495-4C67-8542-E5829E694A8D}" type="datetimeFigureOut">
              <a:rPr lang="en-GB" smtClean="0"/>
              <a:t>19/02/2018</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B9AEC5D-DA58-423D-81AA-81A63A46DE2E}" type="slidenum">
              <a:rPr lang="en-GB" smtClean="0"/>
              <a:t>‹#›</a:t>
            </a:fld>
            <a:endParaRPr lang="en-GB"/>
          </a:p>
        </p:txBody>
      </p:sp>
    </p:spTree>
    <p:extLst>
      <p:ext uri="{BB962C8B-B14F-4D97-AF65-F5344CB8AC3E}">
        <p14:creationId xmlns:p14="http://schemas.microsoft.com/office/powerpoint/2010/main" val="2872393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13BB181-0495-4C67-8542-E5829E694A8D}" type="datetimeFigureOut">
              <a:rPr lang="en-GB" smtClean="0"/>
              <a:t>19/02/2018</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B9AEC5D-DA58-423D-81AA-81A63A46DE2E}" type="slidenum">
              <a:rPr lang="en-GB" smtClean="0"/>
              <a:t>‹#›</a:t>
            </a:fld>
            <a:endParaRPr lang="en-GB"/>
          </a:p>
        </p:txBody>
      </p:sp>
    </p:spTree>
    <p:extLst>
      <p:ext uri="{BB962C8B-B14F-4D97-AF65-F5344CB8AC3E}">
        <p14:creationId xmlns:p14="http://schemas.microsoft.com/office/powerpoint/2010/main" val="3482434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336599" y="5138835"/>
            <a:ext cx="1438656" cy="1438656"/>
          </a:xfrm>
          <a:prstGeom prst="rect">
            <a:avLst/>
          </a:prstGeom>
        </p:spPr>
      </p:pic>
    </p:spTree>
    <p:extLst>
      <p:ext uri="{BB962C8B-B14F-4D97-AF65-F5344CB8AC3E}">
        <p14:creationId xmlns:p14="http://schemas.microsoft.com/office/powerpoint/2010/main" val="602446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www.google.co.uk/url?sa=i&amp;rct=j&amp;q=&amp;esrc=s&amp;frm=1&amp;source=images&amp;cd=&amp;cad=rja&amp;uact=8&amp;ved=0CAcQjRxqFQoTCMiv75qM4MgCFQXSGgodlP0FFA&amp;url=http://www.orchards.cambs.sch.uk/diary-dates/event.php?s%3D2015-10-21-church-cafe&amp;psig=AFQjCNE6i9chrhFpggtUgJ3L51Ghz4PtHw&amp;ust=1445947379187706" TargetMode="External"/><Relationship Id="rId7" Type="http://schemas.openxmlformats.org/officeDocument/2006/relationships/hyperlink" Target="http://www.google.co.uk/url?sa=i&amp;rct=j&amp;q=&amp;esrc=s&amp;frm=1&amp;source=images&amp;cd=&amp;cad=rja&amp;uact=8&amp;ved=0CAcQjRxqFQoTCO-99eyM4MgCFYtsGgodYKUNNg&amp;url=http://www.skcc.info/youth&amp;psig=AFQjCNFiNbGzW0DhLjEq6CxONUDcfVvM9Q&amp;ust=1445947618520286"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hyperlink" Target="http://www.google.co.uk/url?sa=i&amp;rct=j&amp;q=&amp;esrc=s&amp;frm=1&amp;source=images&amp;cd=&amp;cad=rja&amp;uact=8&amp;ved=0CAcQjRxqFQoTCOTmzLyM4MgCFQVdGgodkZcKfg&amp;url=http://www.messychurch.org.uk/resource/messy-church-logo&amp;psig=AFQjCNGXdLShEj68LVNh1MwvCk7ZMTNSxg&amp;ust=1445947495662315" TargetMode="External"/><Relationship Id="rId4" Type="http://schemas.openxmlformats.org/officeDocument/2006/relationships/image" Target="../media/image22.jpeg"/><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9.png"/><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739459">
            <a:off x="-1672935" y="-1693575"/>
            <a:ext cx="6698673" cy="6698673"/>
          </a:xfrm>
          <a:prstGeom prst="rect">
            <a:avLst/>
          </a:prstGeom>
        </p:spPr>
      </p:pic>
      <p:sp>
        <p:nvSpPr>
          <p:cNvPr id="2" name="Title 1"/>
          <p:cNvSpPr>
            <a:spLocks noGrp="1"/>
          </p:cNvSpPr>
          <p:nvPr>
            <p:ph type="ctrTitle"/>
          </p:nvPr>
        </p:nvSpPr>
        <p:spPr>
          <a:xfrm>
            <a:off x="4901797" y="1214438"/>
            <a:ext cx="7071360" cy="2387600"/>
          </a:xfrm>
        </p:spPr>
        <p:txBody>
          <a:bodyPr/>
          <a:lstStyle/>
          <a:p>
            <a:r>
              <a:rPr lang="en-GB" dirty="0" smtClean="0"/>
              <a:t>Learning Together </a:t>
            </a:r>
            <a:br>
              <a:rPr lang="en-GB" dirty="0" smtClean="0"/>
            </a:br>
            <a:endParaRPr lang="en-GB" dirty="0"/>
          </a:p>
        </p:txBody>
      </p:sp>
      <p:sp>
        <p:nvSpPr>
          <p:cNvPr id="3" name="Subtitle 2"/>
          <p:cNvSpPr>
            <a:spLocks noGrp="1"/>
          </p:cNvSpPr>
          <p:nvPr>
            <p:ph type="subTitle" idx="1"/>
          </p:nvPr>
        </p:nvSpPr>
        <p:spPr>
          <a:xfrm>
            <a:off x="5222240" y="3205798"/>
            <a:ext cx="6106160" cy="1655762"/>
          </a:xfrm>
        </p:spPr>
        <p:txBody>
          <a:bodyPr/>
          <a:lstStyle/>
          <a:p>
            <a:r>
              <a:rPr lang="en-GB" dirty="0" smtClean="0"/>
              <a:t>IRCA Conference Learning Community</a:t>
            </a:r>
          </a:p>
          <a:p>
            <a:r>
              <a:rPr lang="en-GB" dirty="0" smtClean="0"/>
              <a:t>New Zealand April 2018</a:t>
            </a:r>
            <a:endParaRPr lang="en-GB" dirty="0"/>
          </a:p>
        </p:txBody>
      </p:sp>
    </p:spTree>
    <p:extLst>
      <p:ext uri="{BB962C8B-B14F-4D97-AF65-F5344CB8AC3E}">
        <p14:creationId xmlns:p14="http://schemas.microsoft.com/office/powerpoint/2010/main" val="3112513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238248" y="2078047"/>
            <a:ext cx="6200420" cy="3449917"/>
          </a:xfrm>
          <a:prstGeom prst="rect">
            <a:avLst/>
          </a:prstGeom>
        </p:spPr>
      </p:pic>
      <p:sp>
        <p:nvSpPr>
          <p:cNvPr id="2" name="Title 1"/>
          <p:cNvSpPr>
            <a:spLocks noGrp="1"/>
          </p:cNvSpPr>
          <p:nvPr>
            <p:ph type="title"/>
          </p:nvPr>
        </p:nvSpPr>
        <p:spPr>
          <a:xfrm>
            <a:off x="623455" y="558266"/>
            <a:ext cx="5623681" cy="1684420"/>
          </a:xfrm>
        </p:spPr>
        <p:txBody>
          <a:bodyPr>
            <a:normAutofit/>
          </a:bodyPr>
          <a:lstStyle/>
          <a:p>
            <a:pPr algn="ctr"/>
            <a:r>
              <a:rPr lang="en-GB" sz="6000" dirty="0" smtClean="0"/>
              <a:t>Regional trends</a:t>
            </a:r>
            <a:endParaRPr lang="en-GB" dirty="0"/>
          </a:p>
        </p:txBody>
      </p:sp>
      <p:sp>
        <p:nvSpPr>
          <p:cNvPr id="3" name="Rectangle 2"/>
          <p:cNvSpPr/>
          <p:nvPr/>
        </p:nvSpPr>
        <p:spPr>
          <a:xfrm>
            <a:off x="997527" y="2242686"/>
            <a:ext cx="5249609" cy="3477875"/>
          </a:xfrm>
          <a:prstGeom prst="rect">
            <a:avLst/>
          </a:prstGeom>
        </p:spPr>
        <p:txBody>
          <a:bodyPr wrap="square">
            <a:spAutoFit/>
          </a:bodyPr>
          <a:lstStyle/>
          <a:p>
            <a:pPr marL="342900" lvl="0" indent="-342900">
              <a:buFont typeface="Arial" panose="020B0604020202020204" pitchFamily="34" charset="0"/>
              <a:buChar char="•"/>
            </a:pPr>
            <a:r>
              <a:rPr lang="en-GB" sz="4400" b="1" dirty="0" smtClean="0">
                <a:solidFill>
                  <a:srgbClr val="FF0000"/>
                </a:solidFill>
                <a:latin typeface="+mj-lt"/>
              </a:rPr>
              <a:t>Europe</a:t>
            </a:r>
          </a:p>
          <a:p>
            <a:pPr marL="342900" lvl="0" indent="-342900">
              <a:buFont typeface="Arial" panose="020B0604020202020204" pitchFamily="34" charset="0"/>
              <a:buChar char="•"/>
            </a:pPr>
            <a:r>
              <a:rPr lang="en-GB" sz="4400" dirty="0" smtClean="0">
                <a:latin typeface="+mj-lt"/>
              </a:rPr>
              <a:t>Oceania</a:t>
            </a:r>
          </a:p>
          <a:p>
            <a:pPr marL="342900" lvl="0" indent="-342900">
              <a:buFont typeface="Arial" panose="020B0604020202020204" pitchFamily="34" charset="0"/>
              <a:buChar char="•"/>
            </a:pPr>
            <a:r>
              <a:rPr lang="en-GB" sz="4400" dirty="0" smtClean="0">
                <a:latin typeface="+mj-lt"/>
              </a:rPr>
              <a:t>Africa</a:t>
            </a:r>
          </a:p>
          <a:p>
            <a:pPr marL="342900" lvl="0" indent="-342900">
              <a:buFont typeface="Arial" panose="020B0604020202020204" pitchFamily="34" charset="0"/>
              <a:buChar char="•"/>
            </a:pPr>
            <a:r>
              <a:rPr lang="en-GB" sz="4400" dirty="0" smtClean="0">
                <a:latin typeface="+mj-lt"/>
              </a:rPr>
              <a:t>Asia</a:t>
            </a:r>
          </a:p>
          <a:p>
            <a:pPr marL="342900" lvl="0" indent="-342900">
              <a:buFont typeface="Arial" panose="020B0604020202020204" pitchFamily="34" charset="0"/>
              <a:buChar char="•"/>
            </a:pPr>
            <a:r>
              <a:rPr lang="en-GB" sz="4400" dirty="0" smtClean="0">
                <a:latin typeface="+mj-lt"/>
              </a:rPr>
              <a:t>Americas</a:t>
            </a:r>
            <a:endParaRPr lang="en-GB" sz="4400" dirty="0">
              <a:latin typeface="+mj-lt"/>
            </a:endParaRPr>
          </a:p>
        </p:txBody>
      </p:sp>
    </p:spTree>
    <p:extLst>
      <p:ext uri="{BB962C8B-B14F-4D97-AF65-F5344CB8AC3E}">
        <p14:creationId xmlns:p14="http://schemas.microsoft.com/office/powerpoint/2010/main" val="1544219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85563" y="692696"/>
            <a:ext cx="2535381" cy="27363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smtClean="0"/>
              <a:t>A view from England</a:t>
            </a:r>
            <a:endParaRPr lang="en-GB"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298" r="3752" b="6481"/>
          <a:stretch/>
        </p:blipFill>
        <p:spPr>
          <a:xfrm>
            <a:off x="360218" y="512587"/>
            <a:ext cx="8666589" cy="5541849"/>
          </a:xfrm>
          <a:prstGeom prst="rect">
            <a:avLst/>
          </a:prstGeom>
        </p:spPr>
      </p:pic>
    </p:spTree>
    <p:extLst>
      <p:ext uri="{BB962C8B-B14F-4D97-AF65-F5344CB8AC3E}">
        <p14:creationId xmlns:p14="http://schemas.microsoft.com/office/powerpoint/2010/main" val="38207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81891" y="415636"/>
            <a:ext cx="6885804" cy="5874327"/>
          </a:xfrm>
          <a:prstGeom prst="rect">
            <a:avLst/>
          </a:prstGeom>
        </p:spPr>
        <p:txBody>
          <a:bodyPr>
            <a:normAutofit lnSpcReduction="10000"/>
          </a:bodyPr>
          <a:lstStyle>
            <a:lvl1pPr marL="359976" indent="-359976" algn="l" defTabSz="959937" rtl="0" eaLnBrk="1" latinLnBrk="0" hangingPunct="1">
              <a:spcBef>
                <a:spcPct val="20000"/>
              </a:spcBef>
              <a:buFont typeface="Arial" panose="020B0604020202020204" pitchFamily="34" charset="0"/>
              <a:buChar char="•"/>
              <a:defRPr sz="3359" kern="1200">
                <a:solidFill>
                  <a:schemeClr val="tx1"/>
                </a:solidFill>
                <a:latin typeface="+mn-lt"/>
                <a:ea typeface="+mn-ea"/>
                <a:cs typeface="+mn-cs"/>
              </a:defRPr>
            </a:lvl1pPr>
            <a:lvl2pPr marL="779949" indent="-299980" algn="l" defTabSz="959937" rtl="0" eaLnBrk="1" latinLnBrk="0" hangingPunct="1">
              <a:spcBef>
                <a:spcPct val="20000"/>
              </a:spcBef>
              <a:buFont typeface="Arial" panose="020B0604020202020204" pitchFamily="34" charset="0"/>
              <a:buChar char="–"/>
              <a:defRPr sz="2939" kern="1200">
                <a:solidFill>
                  <a:schemeClr val="tx1"/>
                </a:solidFill>
                <a:latin typeface="+mn-lt"/>
                <a:ea typeface="+mn-ea"/>
                <a:cs typeface="+mn-cs"/>
              </a:defRPr>
            </a:lvl2pPr>
            <a:lvl3pPr marL="1199921" indent="-239984" algn="l" defTabSz="959937" rtl="0" eaLnBrk="1" latinLnBrk="0" hangingPunct="1">
              <a:spcBef>
                <a:spcPct val="20000"/>
              </a:spcBef>
              <a:buFont typeface="Arial" panose="020B0604020202020204" pitchFamily="34" charset="0"/>
              <a:buChar char="•"/>
              <a:defRPr sz="2520" kern="1200">
                <a:solidFill>
                  <a:schemeClr val="tx1"/>
                </a:solidFill>
                <a:latin typeface="+mn-lt"/>
                <a:ea typeface="+mn-ea"/>
                <a:cs typeface="+mn-cs"/>
              </a:defRPr>
            </a:lvl3pPr>
            <a:lvl4pPr marL="1679890"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159859"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639827"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19796"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599764"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079733"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marL="0" indent="0">
              <a:spcAft>
                <a:spcPts val="600"/>
              </a:spcAft>
              <a:buNone/>
            </a:pPr>
            <a:r>
              <a:rPr lang="en-GB" altLang="en-US" sz="3095" b="1" dirty="0"/>
              <a:t>Rural </a:t>
            </a:r>
            <a:r>
              <a:rPr lang="en-GB" altLang="en-US" sz="3095" b="1" dirty="0" smtClean="0"/>
              <a:t>context in </a:t>
            </a:r>
            <a:r>
              <a:rPr lang="en-GB" altLang="en-US" sz="3095" b="1" dirty="0"/>
              <a:t>England</a:t>
            </a:r>
          </a:p>
          <a:p>
            <a:pPr>
              <a:spcAft>
                <a:spcPts val="600"/>
              </a:spcAft>
            </a:pPr>
            <a:r>
              <a:rPr lang="en-GB" altLang="en-US" sz="3095" dirty="0" smtClean="0"/>
              <a:t>17% (9m) people live in communities of under 10,000 in England</a:t>
            </a:r>
            <a:endParaRPr lang="en-GB" altLang="en-US" sz="3095" dirty="0"/>
          </a:p>
          <a:p>
            <a:pPr>
              <a:spcAft>
                <a:spcPts val="600"/>
              </a:spcAft>
            </a:pPr>
            <a:r>
              <a:rPr lang="en-GB" altLang="en-US" sz="3095" dirty="0" smtClean="0"/>
              <a:t>Older age profile:</a:t>
            </a:r>
          </a:p>
          <a:p>
            <a:pPr lvl="1">
              <a:spcAft>
                <a:spcPts val="600"/>
              </a:spcAft>
            </a:pPr>
            <a:r>
              <a:rPr lang="en-GB" altLang="en-US" sz="2675" dirty="0" smtClean="0"/>
              <a:t>more over 45 year olds than urban</a:t>
            </a:r>
          </a:p>
          <a:p>
            <a:pPr lvl="1">
              <a:spcAft>
                <a:spcPts val="600"/>
              </a:spcAft>
            </a:pPr>
            <a:r>
              <a:rPr lang="en-GB" altLang="en-US" sz="2675" dirty="0" smtClean="0"/>
              <a:t>fewer 15-29s </a:t>
            </a:r>
            <a:endParaRPr lang="en-GB" altLang="en-US" sz="2675" dirty="0"/>
          </a:p>
          <a:p>
            <a:pPr>
              <a:spcAft>
                <a:spcPts val="600"/>
              </a:spcAft>
            </a:pPr>
            <a:r>
              <a:rPr lang="en-GB" altLang="en-US" sz="3095" dirty="0" smtClean="0"/>
              <a:t>Net </a:t>
            </a:r>
            <a:r>
              <a:rPr lang="en-GB" altLang="en-US" sz="3095" dirty="0"/>
              <a:t>migration to rural approx. 50k p.a</a:t>
            </a:r>
            <a:r>
              <a:rPr lang="en-GB" altLang="en-US" sz="3095" dirty="0" smtClean="0"/>
              <a:t>.</a:t>
            </a:r>
          </a:p>
          <a:p>
            <a:pPr>
              <a:spcAft>
                <a:spcPts val="600"/>
              </a:spcAft>
            </a:pPr>
            <a:r>
              <a:rPr lang="en-GB" altLang="en-US" sz="3095" dirty="0" smtClean="0"/>
              <a:t>Uncertainty of </a:t>
            </a:r>
            <a:r>
              <a:rPr lang="en-GB" altLang="en-US" sz="3095" dirty="0" err="1" smtClean="0"/>
              <a:t>Brexit</a:t>
            </a:r>
            <a:endParaRPr lang="en-GB" altLang="en-US" sz="3095" dirty="0" smtClean="0"/>
          </a:p>
          <a:p>
            <a:pPr>
              <a:spcAft>
                <a:spcPts val="600"/>
              </a:spcAft>
            </a:pPr>
            <a:r>
              <a:rPr lang="en-GB" altLang="en-US" sz="3095" dirty="0" smtClean="0"/>
              <a:t>Impact of climate change especially flooding</a:t>
            </a:r>
            <a:endParaRPr lang="en-GB" altLang="en-US" sz="3095" dirty="0"/>
          </a:p>
          <a:p>
            <a:endParaRPr lang="en-GB" sz="2666" dirty="0"/>
          </a:p>
        </p:txBody>
      </p:sp>
      <p:pic>
        <p:nvPicPr>
          <p:cNvPr id="3" name="Picture 2" descr="PICT0008"/>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a:xfrm>
            <a:off x="7647805" y="908720"/>
            <a:ext cx="3643649" cy="273030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72155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05345" y="1011382"/>
            <a:ext cx="7678209" cy="4921769"/>
          </a:xfrm>
          <a:prstGeom prst="rect">
            <a:avLst/>
          </a:prstGeom>
        </p:spPr>
        <p:txBody>
          <a:bodyPr>
            <a:noAutofit/>
          </a:bodyPr>
          <a:lstStyle>
            <a:lvl1pPr marL="359976" indent="-359976" algn="l" defTabSz="959937" rtl="0" eaLnBrk="1" latinLnBrk="0" hangingPunct="1">
              <a:spcBef>
                <a:spcPct val="20000"/>
              </a:spcBef>
              <a:buFont typeface="Arial" panose="020B0604020202020204" pitchFamily="34" charset="0"/>
              <a:buChar char="•"/>
              <a:defRPr sz="3359" kern="1200">
                <a:solidFill>
                  <a:schemeClr val="tx1"/>
                </a:solidFill>
                <a:latin typeface="+mn-lt"/>
                <a:ea typeface="+mn-ea"/>
                <a:cs typeface="+mn-cs"/>
              </a:defRPr>
            </a:lvl1pPr>
            <a:lvl2pPr marL="779949" indent="-299980" algn="l" defTabSz="959937" rtl="0" eaLnBrk="1" latinLnBrk="0" hangingPunct="1">
              <a:spcBef>
                <a:spcPct val="20000"/>
              </a:spcBef>
              <a:buFont typeface="Arial" panose="020B0604020202020204" pitchFamily="34" charset="0"/>
              <a:buChar char="–"/>
              <a:defRPr sz="2939" kern="1200">
                <a:solidFill>
                  <a:schemeClr val="tx1"/>
                </a:solidFill>
                <a:latin typeface="+mn-lt"/>
                <a:ea typeface="+mn-ea"/>
                <a:cs typeface="+mn-cs"/>
              </a:defRPr>
            </a:lvl2pPr>
            <a:lvl3pPr marL="1199921" indent="-239984" algn="l" defTabSz="959937" rtl="0" eaLnBrk="1" latinLnBrk="0" hangingPunct="1">
              <a:spcBef>
                <a:spcPct val="20000"/>
              </a:spcBef>
              <a:buFont typeface="Arial" panose="020B0604020202020204" pitchFamily="34" charset="0"/>
              <a:buChar char="•"/>
              <a:defRPr sz="2520" kern="1200">
                <a:solidFill>
                  <a:schemeClr val="tx1"/>
                </a:solidFill>
                <a:latin typeface="+mn-lt"/>
                <a:ea typeface="+mn-ea"/>
                <a:cs typeface="+mn-cs"/>
              </a:defRPr>
            </a:lvl3pPr>
            <a:lvl4pPr marL="1679890"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159859"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639827"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19796"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599764"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079733"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marL="0" indent="0">
              <a:lnSpc>
                <a:spcPct val="90000"/>
              </a:lnSpc>
              <a:spcAft>
                <a:spcPts val="600"/>
              </a:spcAft>
              <a:buNone/>
            </a:pPr>
            <a:r>
              <a:rPr lang="en-GB" altLang="en-US" sz="2857" b="1" dirty="0"/>
              <a:t>Types of rural people</a:t>
            </a:r>
          </a:p>
          <a:p>
            <a:pPr>
              <a:lnSpc>
                <a:spcPct val="90000"/>
              </a:lnSpc>
              <a:spcAft>
                <a:spcPts val="600"/>
              </a:spcAft>
            </a:pPr>
            <a:r>
              <a:rPr lang="en-GB" altLang="en-US" sz="2857" dirty="0"/>
              <a:t>Established rural residents</a:t>
            </a:r>
          </a:p>
          <a:p>
            <a:pPr lvl="1">
              <a:lnSpc>
                <a:spcPct val="90000"/>
              </a:lnSpc>
              <a:spcAft>
                <a:spcPts val="600"/>
              </a:spcAft>
            </a:pPr>
            <a:r>
              <a:rPr lang="en-GB" altLang="en-US" sz="2857" dirty="0"/>
              <a:t>the agricultural community</a:t>
            </a:r>
          </a:p>
          <a:p>
            <a:pPr>
              <a:lnSpc>
                <a:spcPct val="90000"/>
              </a:lnSpc>
              <a:spcAft>
                <a:spcPts val="600"/>
              </a:spcAft>
            </a:pPr>
            <a:r>
              <a:rPr lang="en-GB" altLang="en-US" sz="2857" dirty="0"/>
              <a:t>Commuters </a:t>
            </a:r>
          </a:p>
          <a:p>
            <a:pPr>
              <a:lnSpc>
                <a:spcPct val="90000"/>
              </a:lnSpc>
              <a:spcAft>
                <a:spcPts val="600"/>
              </a:spcAft>
            </a:pPr>
            <a:r>
              <a:rPr lang="en-GB" altLang="en-US" sz="2857" dirty="0"/>
              <a:t>Life style shifters</a:t>
            </a:r>
          </a:p>
          <a:p>
            <a:pPr>
              <a:lnSpc>
                <a:spcPct val="90000"/>
              </a:lnSpc>
              <a:spcAft>
                <a:spcPts val="600"/>
              </a:spcAft>
            </a:pPr>
            <a:r>
              <a:rPr lang="en-GB" altLang="en-US" sz="2857" dirty="0"/>
              <a:t>Privacy seekers / trophy owners</a:t>
            </a:r>
          </a:p>
          <a:p>
            <a:pPr>
              <a:lnSpc>
                <a:spcPct val="90000"/>
              </a:lnSpc>
              <a:spcAft>
                <a:spcPts val="600"/>
              </a:spcAft>
            </a:pPr>
            <a:r>
              <a:rPr lang="en-GB" altLang="en-US" sz="2857" dirty="0"/>
              <a:t>Migrant and transient workers</a:t>
            </a:r>
          </a:p>
          <a:p>
            <a:pPr>
              <a:lnSpc>
                <a:spcPct val="90000"/>
              </a:lnSpc>
              <a:spcAft>
                <a:spcPts val="600"/>
              </a:spcAft>
            </a:pPr>
            <a:r>
              <a:rPr lang="en-GB" altLang="en-US" sz="2857" dirty="0"/>
              <a:t>Second home owners</a:t>
            </a:r>
          </a:p>
          <a:p>
            <a:pPr>
              <a:lnSpc>
                <a:spcPct val="90000"/>
              </a:lnSpc>
              <a:spcAft>
                <a:spcPts val="600"/>
              </a:spcAft>
            </a:pPr>
            <a:r>
              <a:rPr lang="en-GB" altLang="en-US" sz="2857" dirty="0" smtClean="0"/>
              <a:t>Tourists </a:t>
            </a:r>
            <a:r>
              <a:rPr lang="en-GB" altLang="en-US" sz="2857" dirty="0"/>
              <a:t>/ visitors</a:t>
            </a:r>
          </a:p>
        </p:txBody>
      </p:sp>
      <p:pic>
        <p:nvPicPr>
          <p:cNvPr id="4" name="Picture 2" descr="Custom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8098125" y="711066"/>
            <a:ext cx="2969352" cy="39579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71757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19201" y="684030"/>
            <a:ext cx="7750918" cy="5772187"/>
          </a:xfrm>
          <a:prstGeom prst="rect">
            <a:avLst/>
          </a:prstGeom>
        </p:spPr>
        <p:txBody>
          <a:bodyPr>
            <a:normAutofit/>
          </a:bodyPr>
          <a:lstStyle>
            <a:lvl1pPr marL="359976" indent="-359976" algn="l" defTabSz="959937" rtl="0" eaLnBrk="1" latinLnBrk="0" hangingPunct="1">
              <a:spcBef>
                <a:spcPct val="20000"/>
              </a:spcBef>
              <a:buFont typeface="Arial" panose="020B0604020202020204" pitchFamily="34" charset="0"/>
              <a:buChar char="•"/>
              <a:defRPr sz="3359" kern="1200">
                <a:solidFill>
                  <a:schemeClr val="tx1"/>
                </a:solidFill>
                <a:latin typeface="+mn-lt"/>
                <a:ea typeface="+mn-ea"/>
                <a:cs typeface="+mn-cs"/>
              </a:defRPr>
            </a:lvl1pPr>
            <a:lvl2pPr marL="779949" indent="-299980" algn="l" defTabSz="959937" rtl="0" eaLnBrk="1" latinLnBrk="0" hangingPunct="1">
              <a:spcBef>
                <a:spcPct val="20000"/>
              </a:spcBef>
              <a:buFont typeface="Arial" panose="020B0604020202020204" pitchFamily="34" charset="0"/>
              <a:buChar char="–"/>
              <a:defRPr sz="2939" kern="1200">
                <a:solidFill>
                  <a:schemeClr val="tx1"/>
                </a:solidFill>
                <a:latin typeface="+mn-lt"/>
                <a:ea typeface="+mn-ea"/>
                <a:cs typeface="+mn-cs"/>
              </a:defRPr>
            </a:lvl2pPr>
            <a:lvl3pPr marL="1199921" indent="-239984" algn="l" defTabSz="959937" rtl="0" eaLnBrk="1" latinLnBrk="0" hangingPunct="1">
              <a:spcBef>
                <a:spcPct val="20000"/>
              </a:spcBef>
              <a:buFont typeface="Arial" panose="020B0604020202020204" pitchFamily="34" charset="0"/>
              <a:buChar char="•"/>
              <a:defRPr sz="2520" kern="1200">
                <a:solidFill>
                  <a:schemeClr val="tx1"/>
                </a:solidFill>
                <a:latin typeface="+mn-lt"/>
                <a:ea typeface="+mn-ea"/>
                <a:cs typeface="+mn-cs"/>
              </a:defRPr>
            </a:lvl3pPr>
            <a:lvl4pPr marL="1679890"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159859"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639827"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19796"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599764"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079733"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marL="0" indent="0">
              <a:lnSpc>
                <a:spcPct val="108000"/>
              </a:lnSpc>
              <a:spcAft>
                <a:spcPts val="600"/>
              </a:spcAft>
              <a:buNone/>
            </a:pPr>
            <a:r>
              <a:rPr lang="en-GB" altLang="en-US" sz="2857" b="1" dirty="0"/>
              <a:t>What’s good about rural?</a:t>
            </a:r>
          </a:p>
          <a:p>
            <a:pPr>
              <a:lnSpc>
                <a:spcPct val="108000"/>
              </a:lnSpc>
              <a:spcBef>
                <a:spcPts val="600"/>
              </a:spcBef>
              <a:spcAft>
                <a:spcPts val="600"/>
              </a:spcAft>
            </a:pPr>
            <a:r>
              <a:rPr lang="en-GB" altLang="en-US" sz="2857" dirty="0" smtClean="0"/>
              <a:t>Beautiful environment</a:t>
            </a:r>
          </a:p>
          <a:p>
            <a:pPr>
              <a:lnSpc>
                <a:spcPct val="108000"/>
              </a:lnSpc>
              <a:spcBef>
                <a:spcPts val="600"/>
              </a:spcBef>
              <a:spcAft>
                <a:spcPts val="600"/>
              </a:spcAft>
            </a:pPr>
            <a:r>
              <a:rPr lang="en-GB" altLang="en-US" sz="2857" dirty="0" smtClean="0"/>
              <a:t>Lower </a:t>
            </a:r>
            <a:r>
              <a:rPr lang="en-GB" altLang="en-US" sz="2857" dirty="0"/>
              <a:t>unemployment</a:t>
            </a:r>
          </a:p>
          <a:p>
            <a:pPr>
              <a:lnSpc>
                <a:spcPct val="108000"/>
              </a:lnSpc>
              <a:spcBef>
                <a:spcPts val="600"/>
              </a:spcBef>
              <a:spcAft>
                <a:spcPts val="600"/>
              </a:spcAft>
            </a:pPr>
            <a:r>
              <a:rPr lang="en-GB" altLang="en-US" sz="2857" dirty="0"/>
              <a:t>Higher household incomes</a:t>
            </a:r>
          </a:p>
          <a:p>
            <a:pPr>
              <a:lnSpc>
                <a:spcPct val="108000"/>
              </a:lnSpc>
              <a:spcBef>
                <a:spcPts val="600"/>
              </a:spcBef>
              <a:spcAft>
                <a:spcPts val="600"/>
              </a:spcAft>
            </a:pPr>
            <a:r>
              <a:rPr lang="en-GB" altLang="en-US" sz="2857" dirty="0"/>
              <a:t>Smaller numbers on benefits</a:t>
            </a:r>
          </a:p>
          <a:p>
            <a:pPr>
              <a:lnSpc>
                <a:spcPct val="108000"/>
              </a:lnSpc>
              <a:spcBef>
                <a:spcPts val="600"/>
              </a:spcBef>
              <a:spcAft>
                <a:spcPts val="600"/>
              </a:spcAft>
            </a:pPr>
            <a:r>
              <a:rPr lang="en-GB" altLang="en-US" sz="2857" dirty="0"/>
              <a:t>Higher qualifications</a:t>
            </a:r>
          </a:p>
          <a:p>
            <a:pPr>
              <a:lnSpc>
                <a:spcPct val="108000"/>
              </a:lnSpc>
              <a:spcBef>
                <a:spcPts val="600"/>
              </a:spcBef>
              <a:spcAft>
                <a:spcPts val="600"/>
              </a:spcAft>
            </a:pPr>
            <a:r>
              <a:rPr lang="en-GB" altLang="en-US" sz="2857" dirty="0"/>
              <a:t>Better health</a:t>
            </a:r>
          </a:p>
          <a:p>
            <a:pPr>
              <a:lnSpc>
                <a:spcPct val="108000"/>
              </a:lnSpc>
              <a:spcBef>
                <a:spcPts val="600"/>
              </a:spcBef>
              <a:spcAft>
                <a:spcPts val="600"/>
              </a:spcAft>
            </a:pPr>
            <a:r>
              <a:rPr lang="en-GB" altLang="en-US" sz="2857" dirty="0"/>
              <a:t>Lower homelessness</a:t>
            </a:r>
          </a:p>
          <a:p>
            <a:pPr>
              <a:lnSpc>
                <a:spcPct val="108000"/>
              </a:lnSpc>
              <a:spcBef>
                <a:spcPts val="600"/>
              </a:spcBef>
              <a:spcAft>
                <a:spcPts val="600"/>
              </a:spcAft>
            </a:pPr>
            <a:r>
              <a:rPr lang="en-GB" altLang="en-US" sz="2857" dirty="0"/>
              <a:t>Lower risk of crime</a:t>
            </a:r>
          </a:p>
        </p:txBody>
      </p:sp>
      <p:pic>
        <p:nvPicPr>
          <p:cNvPr id="3" name="Picture 2" descr="highland catt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7827818" y="684030"/>
            <a:ext cx="3003590" cy="400355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614444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845127" y="540327"/>
            <a:ext cx="6580909" cy="5913009"/>
          </a:xfrm>
          <a:prstGeom prst="rect">
            <a:avLst/>
          </a:prstGeom>
        </p:spPr>
        <p:txBody>
          <a:bodyPr>
            <a:noAutofit/>
          </a:bodyPr>
          <a:lstStyle>
            <a:lvl1pPr marL="359976" indent="-359976" algn="l" defTabSz="959937" rtl="0" eaLnBrk="1" latinLnBrk="0" hangingPunct="1">
              <a:spcBef>
                <a:spcPct val="20000"/>
              </a:spcBef>
              <a:buFont typeface="Arial" panose="020B0604020202020204" pitchFamily="34" charset="0"/>
              <a:buChar char="•"/>
              <a:defRPr sz="3359" kern="1200">
                <a:solidFill>
                  <a:schemeClr val="tx1"/>
                </a:solidFill>
                <a:latin typeface="+mn-lt"/>
                <a:ea typeface="+mn-ea"/>
                <a:cs typeface="+mn-cs"/>
              </a:defRPr>
            </a:lvl1pPr>
            <a:lvl2pPr marL="779949" indent="-299980" algn="l" defTabSz="959937" rtl="0" eaLnBrk="1" latinLnBrk="0" hangingPunct="1">
              <a:spcBef>
                <a:spcPct val="20000"/>
              </a:spcBef>
              <a:buFont typeface="Arial" panose="020B0604020202020204" pitchFamily="34" charset="0"/>
              <a:buChar char="–"/>
              <a:defRPr sz="2939" kern="1200">
                <a:solidFill>
                  <a:schemeClr val="tx1"/>
                </a:solidFill>
                <a:latin typeface="+mn-lt"/>
                <a:ea typeface="+mn-ea"/>
                <a:cs typeface="+mn-cs"/>
              </a:defRPr>
            </a:lvl2pPr>
            <a:lvl3pPr marL="1199921" indent="-239984" algn="l" defTabSz="959937" rtl="0" eaLnBrk="1" latinLnBrk="0" hangingPunct="1">
              <a:spcBef>
                <a:spcPct val="20000"/>
              </a:spcBef>
              <a:buFont typeface="Arial" panose="020B0604020202020204" pitchFamily="34" charset="0"/>
              <a:buChar char="•"/>
              <a:defRPr sz="2520" kern="1200">
                <a:solidFill>
                  <a:schemeClr val="tx1"/>
                </a:solidFill>
                <a:latin typeface="+mn-lt"/>
                <a:ea typeface="+mn-ea"/>
                <a:cs typeface="+mn-cs"/>
              </a:defRPr>
            </a:lvl3pPr>
            <a:lvl4pPr marL="1679890"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159859"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639827"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19796"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599764"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079733"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marL="0" indent="0">
              <a:spcAft>
                <a:spcPts val="600"/>
              </a:spcAft>
              <a:buNone/>
            </a:pPr>
            <a:r>
              <a:rPr lang="en-GB" altLang="en-US" sz="2699" b="1" dirty="0"/>
              <a:t>Rural disadvantage</a:t>
            </a:r>
          </a:p>
          <a:p>
            <a:pPr>
              <a:spcAft>
                <a:spcPts val="600"/>
              </a:spcAft>
            </a:pPr>
            <a:r>
              <a:rPr lang="en-GB" altLang="en-US" sz="2699" dirty="0"/>
              <a:t>Financial poverty</a:t>
            </a:r>
          </a:p>
          <a:p>
            <a:pPr lvl="1">
              <a:spcAft>
                <a:spcPts val="600"/>
              </a:spcAft>
            </a:pPr>
            <a:r>
              <a:rPr lang="en-GB" altLang="en-US" sz="2699" dirty="0"/>
              <a:t>Low wages, seasonal </a:t>
            </a:r>
            <a:r>
              <a:rPr lang="en-GB" altLang="en-US" sz="2699" dirty="0" smtClean="0"/>
              <a:t>work, minimum </a:t>
            </a:r>
            <a:r>
              <a:rPr lang="en-GB" altLang="en-US" sz="2699" dirty="0"/>
              <a:t>wage, fixed pension, reliance on benefits</a:t>
            </a:r>
          </a:p>
          <a:p>
            <a:pPr>
              <a:spcAft>
                <a:spcPts val="600"/>
              </a:spcAft>
            </a:pPr>
            <a:r>
              <a:rPr lang="en-GB" altLang="en-US" sz="2699" dirty="0"/>
              <a:t>Access Poverty</a:t>
            </a:r>
          </a:p>
          <a:p>
            <a:pPr lvl="1">
              <a:spcAft>
                <a:spcPts val="600"/>
              </a:spcAft>
            </a:pPr>
            <a:r>
              <a:rPr lang="en-GB" altLang="en-US" sz="2699" dirty="0"/>
              <a:t>Transport, healthcare, Job Centre Plus, poor mobile and internet</a:t>
            </a:r>
          </a:p>
          <a:p>
            <a:pPr>
              <a:spcAft>
                <a:spcPts val="600"/>
              </a:spcAft>
            </a:pPr>
            <a:r>
              <a:rPr lang="en-GB" altLang="en-US" sz="2699" dirty="0"/>
              <a:t>Network Poverty</a:t>
            </a:r>
          </a:p>
          <a:p>
            <a:pPr lvl="1">
              <a:spcAft>
                <a:spcPts val="600"/>
              </a:spcAft>
            </a:pPr>
            <a:r>
              <a:rPr lang="en-GB" altLang="en-US" sz="2699" dirty="0"/>
              <a:t>Isolation, loss of supportive networks, family moved away for affordable housing</a:t>
            </a:r>
          </a:p>
        </p:txBody>
      </p:sp>
      <p:pic>
        <p:nvPicPr>
          <p:cNvPr id="3" name="Picture 2" descr="sheep on fell"/>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a:xfrm>
            <a:off x="7618555" y="799918"/>
            <a:ext cx="3837902" cy="245589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72551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37855" y="557040"/>
            <a:ext cx="6252381" cy="5904656"/>
          </a:xfrm>
          <a:prstGeom prst="rect">
            <a:avLst/>
          </a:prstGeom>
          <a:no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spcAft>
                <a:spcPts val="600"/>
              </a:spcAft>
              <a:buNone/>
            </a:pPr>
            <a:r>
              <a:rPr lang="en-GB" altLang="en-US" b="1" dirty="0"/>
              <a:t>Challenges in rural mission</a:t>
            </a:r>
          </a:p>
          <a:p>
            <a:pPr>
              <a:lnSpc>
                <a:spcPct val="90000"/>
              </a:lnSpc>
              <a:spcAft>
                <a:spcPts val="600"/>
              </a:spcAft>
            </a:pPr>
            <a:r>
              <a:rPr lang="en-GB" altLang="en-US" sz="2800" dirty="0"/>
              <a:t>The days of one ordained minister / one church were brief and are long gone</a:t>
            </a:r>
          </a:p>
          <a:p>
            <a:pPr>
              <a:lnSpc>
                <a:spcPct val="90000"/>
              </a:lnSpc>
              <a:spcAft>
                <a:spcPts val="600"/>
              </a:spcAft>
            </a:pPr>
            <a:r>
              <a:rPr lang="en-GB" altLang="en-US" sz="2800" dirty="0"/>
              <a:t>The number of churches in a group will continue to grow in most areas</a:t>
            </a:r>
          </a:p>
          <a:p>
            <a:pPr>
              <a:lnSpc>
                <a:spcPct val="90000"/>
              </a:lnSpc>
              <a:spcAft>
                <a:spcPts val="600"/>
              </a:spcAft>
            </a:pPr>
            <a:r>
              <a:rPr lang="en-GB" altLang="en-US" sz="2800" dirty="0"/>
              <a:t>Need to move towards collaborative / shared ministry</a:t>
            </a:r>
          </a:p>
          <a:p>
            <a:pPr>
              <a:lnSpc>
                <a:spcPct val="90000"/>
              </a:lnSpc>
              <a:spcAft>
                <a:spcPts val="600"/>
              </a:spcAft>
            </a:pPr>
            <a:r>
              <a:rPr lang="en-GB" altLang="en-US" sz="2800" dirty="0"/>
              <a:t>Buildings can be a challenge</a:t>
            </a:r>
          </a:p>
          <a:p>
            <a:pPr>
              <a:lnSpc>
                <a:spcPct val="90000"/>
              </a:lnSpc>
              <a:spcAft>
                <a:spcPts val="600"/>
              </a:spcAft>
            </a:pPr>
            <a:r>
              <a:rPr lang="en-GB" altLang="en-US" sz="2800" dirty="0"/>
              <a:t>Most churches are small, with limited financial and leadership resources</a:t>
            </a:r>
            <a:r>
              <a:rPr lang="en-GB" altLang="en-US" sz="2800" dirty="0" smtClean="0"/>
              <a:t>.</a:t>
            </a:r>
            <a:endParaRPr lang="en-GB" altLang="en-US" sz="2600" dirty="0"/>
          </a:p>
          <a:p>
            <a:pPr marL="0" indent="0">
              <a:lnSpc>
                <a:spcPct val="90000"/>
              </a:lnSpc>
              <a:spcAft>
                <a:spcPts val="600"/>
              </a:spcAft>
              <a:buNone/>
            </a:pPr>
            <a:endParaRPr lang="en-GB" altLang="en-US" b="1" dirty="0"/>
          </a:p>
        </p:txBody>
      </p:sp>
      <p:pic>
        <p:nvPicPr>
          <p:cNvPr id="1034" name="Picture 10" descr="http://www.chippenhammethodistcircuit.org.uk/content/pages/uploaded_images/83.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7790236" y="4960578"/>
            <a:ext cx="983631" cy="1163563"/>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2" descr="Image result for cafe church"/>
          <p:cNvSpPr>
            <a:spLocks noChangeAspect="1" noChangeArrowheads="1"/>
          </p:cNvSpPr>
          <p:nvPr/>
        </p:nvSpPr>
        <p:spPr bwMode="auto">
          <a:xfrm>
            <a:off x="16383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9" name="Picture 4" descr="church0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27943" y="2204865"/>
            <a:ext cx="1203351" cy="130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church0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27943" y="3897992"/>
            <a:ext cx="1203351" cy="130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church0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27944" y="476673"/>
            <a:ext cx="1203351" cy="130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8872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755982" y="2409028"/>
            <a:ext cx="2445908" cy="2579931"/>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56088" y="1334001"/>
            <a:ext cx="3719900" cy="3566669"/>
          </a:xfrm>
          <a:prstGeom prst="rect">
            <a:avLst/>
          </a:prstGeom>
        </p:spPr>
      </p:pic>
      <p:sp>
        <p:nvSpPr>
          <p:cNvPr id="2" name="TextBox 1"/>
          <p:cNvSpPr txBox="1"/>
          <p:nvPr/>
        </p:nvSpPr>
        <p:spPr>
          <a:xfrm>
            <a:off x="3215680" y="5229201"/>
            <a:ext cx="4910190" cy="461665"/>
          </a:xfrm>
          <a:prstGeom prst="rect">
            <a:avLst/>
          </a:prstGeom>
          <a:noFill/>
        </p:spPr>
        <p:txBody>
          <a:bodyPr wrap="none" rtlCol="0">
            <a:spAutoFit/>
          </a:bodyPr>
          <a:lstStyle/>
          <a:p>
            <a:r>
              <a:rPr lang="en-GB" sz="2400" dirty="0"/>
              <a:t>BUT… a satsuma is not a failed orange</a:t>
            </a:r>
          </a:p>
        </p:txBody>
      </p:sp>
    </p:spTree>
    <p:extLst>
      <p:ext uri="{BB962C8B-B14F-4D97-AF65-F5344CB8AC3E}">
        <p14:creationId xmlns:p14="http://schemas.microsoft.com/office/powerpoint/2010/main" val="3185129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191491" y="451526"/>
            <a:ext cx="8146473" cy="6129383"/>
          </a:xfrm>
          <a:prstGeom prst="rect">
            <a:avLst/>
          </a:prstGeom>
          <a:no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spcAft>
                <a:spcPts val="500"/>
              </a:spcAft>
              <a:buNone/>
            </a:pPr>
            <a:r>
              <a:rPr lang="en-GB" altLang="en-US" sz="2699" b="1" dirty="0"/>
              <a:t>Opportunities in rural mission</a:t>
            </a:r>
          </a:p>
          <a:p>
            <a:pPr>
              <a:lnSpc>
                <a:spcPct val="90000"/>
              </a:lnSpc>
              <a:spcAft>
                <a:spcPts val="500"/>
              </a:spcAft>
            </a:pPr>
            <a:r>
              <a:rPr lang="en-GB" altLang="en-US" sz="2699" dirty="0"/>
              <a:t>Many feel a connection with the church and therefore a sense of journey of faith</a:t>
            </a:r>
          </a:p>
          <a:p>
            <a:pPr>
              <a:lnSpc>
                <a:spcPct val="90000"/>
              </a:lnSpc>
              <a:spcAft>
                <a:spcPts val="500"/>
              </a:spcAft>
            </a:pPr>
            <a:r>
              <a:rPr lang="en-GB" altLang="en-US" sz="2699" dirty="0"/>
              <a:t>Sense of connection with God the Creator and opportunities provided by agricultural seasons and traditions</a:t>
            </a:r>
          </a:p>
          <a:p>
            <a:pPr>
              <a:lnSpc>
                <a:spcPct val="90000"/>
              </a:lnSpc>
              <a:spcAft>
                <a:spcPts val="500"/>
              </a:spcAft>
            </a:pPr>
            <a:r>
              <a:rPr lang="en-GB" altLang="en-US" sz="2699" dirty="0"/>
              <a:t>Congregations are embedded in communities</a:t>
            </a:r>
          </a:p>
          <a:p>
            <a:pPr>
              <a:lnSpc>
                <a:spcPct val="90000"/>
              </a:lnSpc>
              <a:spcAft>
                <a:spcPts val="500"/>
              </a:spcAft>
            </a:pPr>
            <a:r>
              <a:rPr lang="en-GB" altLang="en-US" sz="2699" dirty="0"/>
              <a:t>Many churches are at the forefront of Fresh Expressions and ministry </a:t>
            </a:r>
            <a:r>
              <a:rPr lang="en-GB" altLang="en-US" sz="2699" dirty="0" smtClean="0"/>
              <a:t>of the </a:t>
            </a:r>
            <a:r>
              <a:rPr lang="en-GB" altLang="en-US" sz="2699" dirty="0"/>
              <a:t>whole body of Christ</a:t>
            </a:r>
          </a:p>
          <a:p>
            <a:pPr>
              <a:lnSpc>
                <a:spcPct val="90000"/>
              </a:lnSpc>
              <a:spcAft>
                <a:spcPts val="500"/>
              </a:spcAft>
            </a:pPr>
            <a:r>
              <a:rPr lang="en-GB" altLang="en-US" sz="2699" dirty="0" smtClean="0"/>
              <a:t>Opportunity to bring different groups of people in the community together</a:t>
            </a:r>
          </a:p>
          <a:p>
            <a:pPr>
              <a:lnSpc>
                <a:spcPct val="90000"/>
              </a:lnSpc>
              <a:spcAft>
                <a:spcPts val="500"/>
              </a:spcAft>
            </a:pPr>
            <a:r>
              <a:rPr lang="en-GB" altLang="en-US" sz="2699" dirty="0" smtClean="0"/>
              <a:t>Ecumenical </a:t>
            </a:r>
            <a:r>
              <a:rPr lang="en-GB" altLang="en-US" sz="2699" dirty="0"/>
              <a:t>opportunities</a:t>
            </a:r>
          </a:p>
          <a:p>
            <a:pPr>
              <a:lnSpc>
                <a:spcPct val="90000"/>
              </a:lnSpc>
              <a:spcAft>
                <a:spcPts val="500"/>
              </a:spcAft>
            </a:pPr>
            <a:r>
              <a:rPr lang="en-GB" altLang="en-US" sz="2699" dirty="0"/>
              <a:t>Buildings can be an opportunity.</a:t>
            </a:r>
          </a:p>
          <a:p>
            <a:pPr>
              <a:lnSpc>
                <a:spcPct val="90000"/>
              </a:lnSpc>
              <a:spcAft>
                <a:spcPts val="500"/>
              </a:spcAft>
            </a:pPr>
            <a:endParaRPr lang="en-GB" altLang="en-US" sz="2000" dirty="0"/>
          </a:p>
          <a:p>
            <a:pPr>
              <a:lnSpc>
                <a:spcPct val="90000"/>
              </a:lnSpc>
              <a:spcAft>
                <a:spcPts val="500"/>
              </a:spcAft>
            </a:pPr>
            <a:endParaRPr lang="en-GB" altLang="en-US" sz="2166" dirty="0"/>
          </a:p>
          <a:p>
            <a:pPr marL="0" indent="0">
              <a:lnSpc>
                <a:spcPct val="90000"/>
              </a:lnSpc>
              <a:spcAft>
                <a:spcPts val="500"/>
              </a:spcAft>
              <a:buNone/>
            </a:pPr>
            <a:endParaRPr lang="en-GB" altLang="en-US" sz="2666" b="1" dirty="0"/>
          </a:p>
        </p:txBody>
      </p:sp>
      <p:sp>
        <p:nvSpPr>
          <p:cNvPr id="7" name="AutoShape 12" descr="Image result for cafe church"/>
          <p:cNvSpPr>
            <a:spLocks noChangeAspect="1" noChangeArrowheads="1"/>
          </p:cNvSpPr>
          <p:nvPr/>
        </p:nvSpPr>
        <p:spPr bwMode="auto">
          <a:xfrm>
            <a:off x="2381763" y="451526"/>
            <a:ext cx="253965" cy="2539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190" tIns="38094" rIns="76190" bIns="38094" numCol="1" anchor="t" anchorCtr="0" compatLnSpc="1">
            <a:prstTxWarp prst="textNoShape">
              <a:avLst/>
            </a:prstTxWarp>
          </a:bodyPr>
          <a:lstStyle/>
          <a:p>
            <a:endParaRPr lang="en-GB" sz="1500"/>
          </a:p>
        </p:txBody>
      </p:sp>
      <p:pic>
        <p:nvPicPr>
          <p:cNvPr id="1038" name="Picture 14" descr="http://www.orchards.cambs.sch.uk/office/resources/cafechurch.jp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15102" y="3004184"/>
            <a:ext cx="932126" cy="67486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www.messychurch.org.uk/photos/mc_logo_xl.jpg">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795381" y="3960327"/>
            <a:ext cx="1329297" cy="88281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www.skcc.info/files/Youth%20Church%20LOGO%20copy.png">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707384" y="2070341"/>
            <a:ext cx="1340914" cy="6525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hurch0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844574" y="451526"/>
            <a:ext cx="1002654" cy="108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9574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1382" y="1489042"/>
            <a:ext cx="6611170" cy="4585871"/>
          </a:xfrm>
          <a:prstGeom prst="rect">
            <a:avLst/>
          </a:prstGeom>
        </p:spPr>
        <p:txBody>
          <a:bodyPr wrap="square">
            <a:spAutoFit/>
          </a:bodyPr>
          <a:lstStyle/>
          <a:p>
            <a:pPr marL="362880" indent="-362880">
              <a:spcBef>
                <a:spcPts val="600"/>
              </a:spcBef>
              <a:spcAft>
                <a:spcPts val="600"/>
              </a:spcAft>
              <a:buFont typeface="Arial" panose="020B0604020202020204" pitchFamily="34" charset="0"/>
              <a:buChar char="•"/>
            </a:pPr>
            <a:r>
              <a:rPr lang="en-GB" sz="2800" dirty="0">
                <a:latin typeface="Calibri" panose="020F0502020204030204" pitchFamily="34" charset="0"/>
                <a:ea typeface="Calibri" panose="020F0502020204030204" pitchFamily="34" charset="0"/>
                <a:cs typeface="Calibri" panose="020F0502020204030204" pitchFamily="34" charset="0"/>
              </a:rPr>
              <a:t>Ecumenical</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62880" indent="-362880">
              <a:spcBef>
                <a:spcPts val="600"/>
              </a:spcBef>
              <a:spcAft>
                <a:spcPts val="600"/>
              </a:spcAft>
              <a:buFont typeface="Arial" panose="020B0604020202020204" pitchFamily="34" charset="0"/>
              <a:buChar char="•"/>
            </a:pPr>
            <a:r>
              <a:rPr lang="en-GB" sz="2800" dirty="0">
                <a:latin typeface="Calibri" panose="020F0502020204030204" pitchFamily="34" charset="0"/>
                <a:ea typeface="Calibri" panose="020F0502020204030204" pitchFamily="34" charset="0"/>
                <a:cs typeface="Calibri" panose="020F0502020204030204" pitchFamily="34" charset="0"/>
              </a:rPr>
              <a:t>Growing ministry of lay people with leaders coaching and releasing others</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62880" indent="-362880">
              <a:spcBef>
                <a:spcPts val="600"/>
              </a:spcBef>
              <a:spcAft>
                <a:spcPts val="600"/>
              </a:spcAft>
              <a:buFont typeface="Arial" panose="020B0604020202020204" pitchFamily="34" charset="0"/>
              <a:buChar char="•"/>
            </a:pPr>
            <a:r>
              <a:rPr lang="en-GB" sz="2800" dirty="0">
                <a:latin typeface="Calibri" panose="020F0502020204030204" pitchFamily="34" charset="0"/>
                <a:ea typeface="Calibri" panose="020F0502020204030204" pitchFamily="34" charset="0"/>
                <a:cs typeface="Calibri" panose="020F0502020204030204" pitchFamily="34" charset="0"/>
              </a:rPr>
              <a:t>A “mixed economy” that values both traditional and new. </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62880" indent="-362880">
              <a:spcBef>
                <a:spcPts val="600"/>
              </a:spcBef>
              <a:spcAft>
                <a:spcPts val="600"/>
              </a:spcAft>
              <a:buFont typeface="Arial" panose="020B0604020202020204" pitchFamily="34" charset="0"/>
              <a:buChar char="•"/>
            </a:pPr>
            <a:r>
              <a:rPr lang="en-GB" sz="2800" dirty="0">
                <a:latin typeface="Calibri" panose="020F0502020204030204" pitchFamily="34" charset="0"/>
                <a:ea typeface="Calibri" panose="020F0502020204030204" pitchFamily="34" charset="0"/>
                <a:cs typeface="Calibri" panose="020F0502020204030204" pitchFamily="34" charset="0"/>
              </a:rPr>
              <a:t>Recognition that our involvement in the community is part of mission, part of being an “effective Christian presence”</a:t>
            </a:r>
          </a:p>
          <a:p>
            <a:pPr marL="362880" indent="-362880">
              <a:spcBef>
                <a:spcPts val="600"/>
              </a:spcBef>
              <a:spcAft>
                <a:spcPts val="600"/>
              </a:spcAft>
              <a:buFont typeface="Arial" panose="020B0604020202020204" pitchFamily="34" charset="0"/>
              <a:buChar char="•"/>
            </a:pPr>
            <a:r>
              <a:rPr lang="en-GB" sz="2800" dirty="0">
                <a:latin typeface="Calibri" panose="020F0502020204030204" pitchFamily="34" charset="0"/>
                <a:ea typeface="Calibri" panose="020F0502020204030204" pitchFamily="34" charset="0"/>
                <a:cs typeface="Calibri" panose="020F0502020204030204" pitchFamily="34" charset="0"/>
              </a:rPr>
              <a:t>A willingness to take risks</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22552" y="1042673"/>
            <a:ext cx="3086312" cy="2739305"/>
          </a:xfrm>
          <a:prstGeom prst="rect">
            <a:avLst/>
          </a:prstGeom>
        </p:spPr>
      </p:pic>
      <p:sp>
        <p:nvSpPr>
          <p:cNvPr id="4" name="Title 1"/>
          <p:cNvSpPr txBox="1">
            <a:spLocks/>
          </p:cNvSpPr>
          <p:nvPr/>
        </p:nvSpPr>
        <p:spPr>
          <a:xfrm>
            <a:off x="1011382" y="826718"/>
            <a:ext cx="6191084" cy="66232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10000"/>
              </a:lnSpc>
              <a:spcBef>
                <a:spcPts val="238"/>
              </a:spcBef>
              <a:spcAft>
                <a:spcPts val="238"/>
              </a:spcAft>
            </a:pPr>
            <a:r>
              <a:rPr lang="en-GB" sz="2699" b="1" dirty="0">
                <a:latin typeface="+mn-lt"/>
                <a:ea typeface="+mn-ea"/>
                <a:cs typeface="+mn-cs"/>
              </a:rPr>
              <a:t>What does the future look like?</a:t>
            </a:r>
          </a:p>
        </p:txBody>
      </p:sp>
    </p:spTree>
    <p:extLst>
      <p:ext uri="{BB962C8B-B14F-4D97-AF65-F5344CB8AC3E}">
        <p14:creationId xmlns:p14="http://schemas.microsoft.com/office/powerpoint/2010/main" val="2213143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648" y="365125"/>
            <a:ext cx="9413508" cy="1325563"/>
          </a:xfrm>
        </p:spPr>
        <p:txBody>
          <a:bodyPr/>
          <a:lstStyle/>
          <a:p>
            <a:r>
              <a:rPr lang="en-GB" dirty="0" smtClean="0"/>
              <a:t>Introduction to Learning Communities</a:t>
            </a:r>
            <a:endParaRPr lang="en-GB" dirty="0"/>
          </a:p>
        </p:txBody>
      </p:sp>
      <p:sp>
        <p:nvSpPr>
          <p:cNvPr id="3" name="Content Placeholder 2"/>
          <p:cNvSpPr>
            <a:spLocks noGrp="1"/>
          </p:cNvSpPr>
          <p:nvPr>
            <p:ph idx="1"/>
          </p:nvPr>
        </p:nvSpPr>
        <p:spPr>
          <a:xfrm>
            <a:off x="856648" y="1501541"/>
            <a:ext cx="10077650" cy="4889634"/>
          </a:xfrm>
        </p:spPr>
        <p:txBody>
          <a:bodyPr>
            <a:normAutofit/>
          </a:bodyPr>
          <a:lstStyle/>
          <a:p>
            <a:r>
              <a:rPr lang="en-GB" dirty="0" smtClean="0"/>
              <a:t>Prayerfully developing a rural church missional plan for your region</a:t>
            </a:r>
          </a:p>
          <a:p>
            <a:r>
              <a:rPr lang="en-GB" dirty="0" smtClean="0"/>
              <a:t>Working together as a regional team, listening to and learning from each other</a:t>
            </a:r>
          </a:p>
          <a:p>
            <a:r>
              <a:rPr lang="en-GB" dirty="0" smtClean="0"/>
              <a:t>Inspired by stories from the learning community i.e. from other regions </a:t>
            </a:r>
          </a:p>
          <a:p>
            <a:r>
              <a:rPr lang="en-GB" dirty="0" smtClean="0"/>
              <a:t>YOUR context, YOUR strategy</a:t>
            </a:r>
          </a:p>
          <a:p>
            <a:r>
              <a:rPr lang="en-GB" dirty="0" smtClean="0"/>
              <a:t>Framework:</a:t>
            </a:r>
          </a:p>
          <a:p>
            <a:pPr lvl="1"/>
            <a:r>
              <a:rPr lang="en-GB" dirty="0" smtClean="0"/>
              <a:t>What is</a:t>
            </a:r>
          </a:p>
          <a:p>
            <a:pPr lvl="1"/>
            <a:r>
              <a:rPr lang="en-GB" dirty="0" smtClean="0"/>
              <a:t>What could be</a:t>
            </a:r>
          </a:p>
          <a:p>
            <a:pPr lvl="1"/>
            <a:r>
              <a:rPr lang="en-GB" dirty="0" smtClean="0"/>
              <a:t>What will be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8615" y="3733240"/>
            <a:ext cx="3023537" cy="2828049"/>
          </a:xfrm>
          <a:prstGeom prst="rect">
            <a:avLst/>
          </a:prstGeom>
        </p:spPr>
      </p:pic>
    </p:spTree>
    <p:extLst>
      <p:ext uri="{BB962C8B-B14F-4D97-AF65-F5344CB8AC3E}">
        <p14:creationId xmlns:p14="http://schemas.microsoft.com/office/powerpoint/2010/main" val="76275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578437" y="692696"/>
            <a:ext cx="3408218" cy="27363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smtClean="0"/>
              <a:t>Other European perspectives?</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217" y="847724"/>
            <a:ext cx="5151293" cy="5151293"/>
          </a:xfrm>
          <a:prstGeom prst="rect">
            <a:avLst/>
          </a:prstGeom>
        </p:spPr>
      </p:pic>
    </p:spTree>
    <p:extLst>
      <p:ext uri="{BB962C8B-B14F-4D97-AF65-F5344CB8AC3E}">
        <p14:creationId xmlns:p14="http://schemas.microsoft.com/office/powerpoint/2010/main" val="39161759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238248" y="2078047"/>
            <a:ext cx="6200420" cy="3449917"/>
          </a:xfrm>
          <a:prstGeom prst="rect">
            <a:avLst/>
          </a:prstGeom>
        </p:spPr>
      </p:pic>
      <p:sp>
        <p:nvSpPr>
          <p:cNvPr id="2" name="Title 1"/>
          <p:cNvSpPr>
            <a:spLocks noGrp="1"/>
          </p:cNvSpPr>
          <p:nvPr>
            <p:ph type="title"/>
          </p:nvPr>
        </p:nvSpPr>
        <p:spPr>
          <a:xfrm>
            <a:off x="623455" y="558266"/>
            <a:ext cx="5623681" cy="1684420"/>
          </a:xfrm>
        </p:spPr>
        <p:txBody>
          <a:bodyPr>
            <a:normAutofit/>
          </a:bodyPr>
          <a:lstStyle/>
          <a:p>
            <a:pPr algn="ctr"/>
            <a:r>
              <a:rPr lang="en-GB" sz="6000" dirty="0" smtClean="0"/>
              <a:t>Regional trends</a:t>
            </a:r>
            <a:endParaRPr lang="en-GB" dirty="0"/>
          </a:p>
        </p:txBody>
      </p:sp>
      <p:sp>
        <p:nvSpPr>
          <p:cNvPr id="3" name="Rectangle 2"/>
          <p:cNvSpPr/>
          <p:nvPr/>
        </p:nvSpPr>
        <p:spPr>
          <a:xfrm>
            <a:off x="997527" y="2242686"/>
            <a:ext cx="5249609" cy="3477875"/>
          </a:xfrm>
          <a:prstGeom prst="rect">
            <a:avLst/>
          </a:prstGeom>
        </p:spPr>
        <p:txBody>
          <a:bodyPr wrap="square">
            <a:spAutoFit/>
          </a:bodyPr>
          <a:lstStyle/>
          <a:p>
            <a:pPr marL="342900" lvl="0" indent="-342900">
              <a:buFont typeface="Arial" panose="020B0604020202020204" pitchFamily="34" charset="0"/>
              <a:buChar char="•"/>
            </a:pPr>
            <a:r>
              <a:rPr lang="en-GB" sz="4400" dirty="0" smtClean="0">
                <a:latin typeface="+mj-lt"/>
              </a:rPr>
              <a:t>Europe</a:t>
            </a:r>
          </a:p>
          <a:p>
            <a:pPr marL="342900" lvl="0" indent="-342900">
              <a:buFont typeface="Arial" panose="020B0604020202020204" pitchFamily="34" charset="0"/>
              <a:buChar char="•"/>
            </a:pPr>
            <a:r>
              <a:rPr lang="en-GB" sz="4400" b="1" dirty="0" smtClean="0">
                <a:solidFill>
                  <a:srgbClr val="FF0000"/>
                </a:solidFill>
                <a:latin typeface="+mj-lt"/>
              </a:rPr>
              <a:t>Oceania</a:t>
            </a:r>
          </a:p>
          <a:p>
            <a:pPr marL="342900" lvl="0" indent="-342900">
              <a:buFont typeface="Arial" panose="020B0604020202020204" pitchFamily="34" charset="0"/>
              <a:buChar char="•"/>
            </a:pPr>
            <a:r>
              <a:rPr lang="en-GB" sz="4400" dirty="0" smtClean="0">
                <a:latin typeface="+mj-lt"/>
              </a:rPr>
              <a:t>Africa</a:t>
            </a:r>
          </a:p>
          <a:p>
            <a:pPr marL="342900" lvl="0" indent="-342900">
              <a:buFont typeface="Arial" panose="020B0604020202020204" pitchFamily="34" charset="0"/>
              <a:buChar char="•"/>
            </a:pPr>
            <a:r>
              <a:rPr lang="en-GB" sz="4400" dirty="0" smtClean="0">
                <a:latin typeface="+mj-lt"/>
              </a:rPr>
              <a:t>Asia</a:t>
            </a:r>
          </a:p>
          <a:p>
            <a:pPr marL="342900" lvl="0" indent="-342900">
              <a:buFont typeface="Arial" panose="020B0604020202020204" pitchFamily="34" charset="0"/>
              <a:buChar char="•"/>
            </a:pPr>
            <a:r>
              <a:rPr lang="en-GB" sz="4400" dirty="0" smtClean="0">
                <a:latin typeface="+mj-lt"/>
              </a:rPr>
              <a:t>Americas</a:t>
            </a:r>
            <a:endParaRPr lang="en-GB" sz="4400" dirty="0">
              <a:latin typeface="+mj-lt"/>
            </a:endParaRPr>
          </a:p>
        </p:txBody>
      </p:sp>
    </p:spTree>
    <p:extLst>
      <p:ext uri="{BB962C8B-B14F-4D97-AF65-F5344CB8AC3E}">
        <p14:creationId xmlns:p14="http://schemas.microsoft.com/office/powerpoint/2010/main" val="733335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238248" y="2078047"/>
            <a:ext cx="6200420" cy="3449917"/>
          </a:xfrm>
          <a:prstGeom prst="rect">
            <a:avLst/>
          </a:prstGeom>
        </p:spPr>
      </p:pic>
      <p:sp>
        <p:nvSpPr>
          <p:cNvPr id="2" name="Title 1"/>
          <p:cNvSpPr>
            <a:spLocks noGrp="1"/>
          </p:cNvSpPr>
          <p:nvPr>
            <p:ph type="title"/>
          </p:nvPr>
        </p:nvSpPr>
        <p:spPr>
          <a:xfrm>
            <a:off x="623455" y="558266"/>
            <a:ext cx="5623681" cy="1684420"/>
          </a:xfrm>
        </p:spPr>
        <p:txBody>
          <a:bodyPr>
            <a:normAutofit/>
          </a:bodyPr>
          <a:lstStyle/>
          <a:p>
            <a:pPr algn="ctr"/>
            <a:r>
              <a:rPr lang="en-GB" sz="6000" dirty="0" smtClean="0"/>
              <a:t>Regional trends</a:t>
            </a:r>
            <a:endParaRPr lang="en-GB" dirty="0"/>
          </a:p>
        </p:txBody>
      </p:sp>
      <p:sp>
        <p:nvSpPr>
          <p:cNvPr id="3" name="Rectangle 2"/>
          <p:cNvSpPr/>
          <p:nvPr/>
        </p:nvSpPr>
        <p:spPr>
          <a:xfrm>
            <a:off x="997527" y="2242686"/>
            <a:ext cx="5249609" cy="3477875"/>
          </a:xfrm>
          <a:prstGeom prst="rect">
            <a:avLst/>
          </a:prstGeom>
        </p:spPr>
        <p:txBody>
          <a:bodyPr wrap="square">
            <a:spAutoFit/>
          </a:bodyPr>
          <a:lstStyle/>
          <a:p>
            <a:pPr marL="342900" lvl="0" indent="-342900">
              <a:buFont typeface="Arial" panose="020B0604020202020204" pitchFamily="34" charset="0"/>
              <a:buChar char="•"/>
            </a:pPr>
            <a:r>
              <a:rPr lang="en-GB" sz="4400" dirty="0" smtClean="0">
                <a:latin typeface="+mj-lt"/>
              </a:rPr>
              <a:t>Europe</a:t>
            </a:r>
          </a:p>
          <a:p>
            <a:pPr marL="342900" lvl="0" indent="-342900">
              <a:buFont typeface="Arial" panose="020B0604020202020204" pitchFamily="34" charset="0"/>
              <a:buChar char="•"/>
            </a:pPr>
            <a:r>
              <a:rPr lang="en-GB" sz="4400" dirty="0" smtClean="0">
                <a:latin typeface="+mj-lt"/>
              </a:rPr>
              <a:t>Oceania</a:t>
            </a:r>
          </a:p>
          <a:p>
            <a:pPr marL="342900" lvl="0" indent="-342900">
              <a:buFont typeface="Arial" panose="020B0604020202020204" pitchFamily="34" charset="0"/>
              <a:buChar char="•"/>
            </a:pPr>
            <a:r>
              <a:rPr lang="en-GB" sz="4400" b="1" dirty="0" smtClean="0">
                <a:solidFill>
                  <a:srgbClr val="FF0000"/>
                </a:solidFill>
                <a:latin typeface="+mj-lt"/>
              </a:rPr>
              <a:t>Africa</a:t>
            </a:r>
          </a:p>
          <a:p>
            <a:pPr marL="342900" lvl="0" indent="-342900">
              <a:buFont typeface="Arial" panose="020B0604020202020204" pitchFamily="34" charset="0"/>
              <a:buChar char="•"/>
            </a:pPr>
            <a:r>
              <a:rPr lang="en-GB" sz="4400" dirty="0" smtClean="0">
                <a:latin typeface="+mj-lt"/>
              </a:rPr>
              <a:t>Asia</a:t>
            </a:r>
          </a:p>
          <a:p>
            <a:pPr marL="342900" lvl="0" indent="-342900">
              <a:buFont typeface="Arial" panose="020B0604020202020204" pitchFamily="34" charset="0"/>
              <a:buChar char="•"/>
            </a:pPr>
            <a:r>
              <a:rPr lang="en-GB" sz="4400" dirty="0" smtClean="0">
                <a:latin typeface="+mj-lt"/>
              </a:rPr>
              <a:t>Americas</a:t>
            </a:r>
            <a:endParaRPr lang="en-GB" sz="4400" dirty="0">
              <a:latin typeface="+mj-lt"/>
            </a:endParaRPr>
          </a:p>
        </p:txBody>
      </p:sp>
    </p:spTree>
    <p:extLst>
      <p:ext uri="{BB962C8B-B14F-4D97-AF65-F5344CB8AC3E}">
        <p14:creationId xmlns:p14="http://schemas.microsoft.com/office/powerpoint/2010/main" val="3137735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238248" y="2078047"/>
            <a:ext cx="6200420" cy="3449917"/>
          </a:xfrm>
          <a:prstGeom prst="rect">
            <a:avLst/>
          </a:prstGeom>
        </p:spPr>
      </p:pic>
      <p:sp>
        <p:nvSpPr>
          <p:cNvPr id="2" name="Title 1"/>
          <p:cNvSpPr>
            <a:spLocks noGrp="1"/>
          </p:cNvSpPr>
          <p:nvPr>
            <p:ph type="title"/>
          </p:nvPr>
        </p:nvSpPr>
        <p:spPr>
          <a:xfrm>
            <a:off x="623455" y="558266"/>
            <a:ext cx="5623681" cy="1684420"/>
          </a:xfrm>
        </p:spPr>
        <p:txBody>
          <a:bodyPr>
            <a:normAutofit/>
          </a:bodyPr>
          <a:lstStyle/>
          <a:p>
            <a:pPr algn="ctr"/>
            <a:r>
              <a:rPr lang="en-GB" sz="6000" dirty="0" smtClean="0"/>
              <a:t>Regional trends</a:t>
            </a:r>
            <a:endParaRPr lang="en-GB" dirty="0"/>
          </a:p>
        </p:txBody>
      </p:sp>
      <p:sp>
        <p:nvSpPr>
          <p:cNvPr id="3" name="Rectangle 2"/>
          <p:cNvSpPr/>
          <p:nvPr/>
        </p:nvSpPr>
        <p:spPr>
          <a:xfrm>
            <a:off x="997527" y="2242686"/>
            <a:ext cx="5249609" cy="3477875"/>
          </a:xfrm>
          <a:prstGeom prst="rect">
            <a:avLst/>
          </a:prstGeom>
        </p:spPr>
        <p:txBody>
          <a:bodyPr wrap="square">
            <a:spAutoFit/>
          </a:bodyPr>
          <a:lstStyle/>
          <a:p>
            <a:pPr marL="342900" lvl="0" indent="-342900">
              <a:buFont typeface="Arial" panose="020B0604020202020204" pitchFamily="34" charset="0"/>
              <a:buChar char="•"/>
            </a:pPr>
            <a:r>
              <a:rPr lang="en-GB" sz="4400" dirty="0" smtClean="0">
                <a:latin typeface="+mj-lt"/>
              </a:rPr>
              <a:t>Europe</a:t>
            </a:r>
          </a:p>
          <a:p>
            <a:pPr marL="342900" lvl="0" indent="-342900">
              <a:buFont typeface="Arial" panose="020B0604020202020204" pitchFamily="34" charset="0"/>
              <a:buChar char="•"/>
            </a:pPr>
            <a:r>
              <a:rPr lang="en-GB" sz="4400" dirty="0" smtClean="0">
                <a:latin typeface="+mj-lt"/>
              </a:rPr>
              <a:t>Oceania</a:t>
            </a:r>
          </a:p>
          <a:p>
            <a:pPr marL="342900" lvl="0" indent="-342900">
              <a:buFont typeface="Arial" panose="020B0604020202020204" pitchFamily="34" charset="0"/>
              <a:buChar char="•"/>
            </a:pPr>
            <a:r>
              <a:rPr lang="en-GB" sz="4400" dirty="0" smtClean="0">
                <a:latin typeface="+mj-lt"/>
              </a:rPr>
              <a:t>Africa</a:t>
            </a:r>
          </a:p>
          <a:p>
            <a:pPr marL="342900" lvl="0" indent="-342900">
              <a:buFont typeface="Arial" panose="020B0604020202020204" pitchFamily="34" charset="0"/>
              <a:buChar char="•"/>
            </a:pPr>
            <a:r>
              <a:rPr lang="en-GB" sz="4400" b="1" dirty="0" smtClean="0">
                <a:solidFill>
                  <a:srgbClr val="FF0000"/>
                </a:solidFill>
                <a:latin typeface="+mj-lt"/>
              </a:rPr>
              <a:t>Asia</a:t>
            </a:r>
          </a:p>
          <a:p>
            <a:pPr marL="342900" lvl="0" indent="-342900">
              <a:buFont typeface="Arial" panose="020B0604020202020204" pitchFamily="34" charset="0"/>
              <a:buChar char="•"/>
            </a:pPr>
            <a:r>
              <a:rPr lang="en-GB" sz="4400" dirty="0" smtClean="0">
                <a:latin typeface="+mj-lt"/>
              </a:rPr>
              <a:t>Americas</a:t>
            </a:r>
            <a:endParaRPr lang="en-GB" sz="4400" dirty="0">
              <a:latin typeface="+mj-lt"/>
            </a:endParaRPr>
          </a:p>
        </p:txBody>
      </p:sp>
    </p:spTree>
    <p:extLst>
      <p:ext uri="{BB962C8B-B14F-4D97-AF65-F5344CB8AC3E}">
        <p14:creationId xmlns:p14="http://schemas.microsoft.com/office/powerpoint/2010/main" val="3808014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238248" y="2078047"/>
            <a:ext cx="6200420" cy="3449917"/>
          </a:xfrm>
          <a:prstGeom prst="rect">
            <a:avLst/>
          </a:prstGeom>
        </p:spPr>
      </p:pic>
      <p:sp>
        <p:nvSpPr>
          <p:cNvPr id="2" name="Title 1"/>
          <p:cNvSpPr>
            <a:spLocks noGrp="1"/>
          </p:cNvSpPr>
          <p:nvPr>
            <p:ph type="title"/>
          </p:nvPr>
        </p:nvSpPr>
        <p:spPr>
          <a:xfrm>
            <a:off x="623455" y="558266"/>
            <a:ext cx="5623681" cy="1684420"/>
          </a:xfrm>
        </p:spPr>
        <p:txBody>
          <a:bodyPr>
            <a:normAutofit/>
          </a:bodyPr>
          <a:lstStyle/>
          <a:p>
            <a:pPr algn="ctr"/>
            <a:r>
              <a:rPr lang="en-GB" sz="6000" dirty="0" smtClean="0"/>
              <a:t>Regional trends</a:t>
            </a:r>
            <a:endParaRPr lang="en-GB" dirty="0"/>
          </a:p>
        </p:txBody>
      </p:sp>
      <p:sp>
        <p:nvSpPr>
          <p:cNvPr id="3" name="Rectangle 2"/>
          <p:cNvSpPr/>
          <p:nvPr/>
        </p:nvSpPr>
        <p:spPr>
          <a:xfrm>
            <a:off x="997527" y="2242686"/>
            <a:ext cx="5249609" cy="3477875"/>
          </a:xfrm>
          <a:prstGeom prst="rect">
            <a:avLst/>
          </a:prstGeom>
        </p:spPr>
        <p:txBody>
          <a:bodyPr wrap="square">
            <a:spAutoFit/>
          </a:bodyPr>
          <a:lstStyle/>
          <a:p>
            <a:pPr marL="342900" lvl="0" indent="-342900">
              <a:buFont typeface="Arial" panose="020B0604020202020204" pitchFamily="34" charset="0"/>
              <a:buChar char="•"/>
            </a:pPr>
            <a:r>
              <a:rPr lang="en-GB" sz="4400" dirty="0" smtClean="0">
                <a:latin typeface="+mj-lt"/>
              </a:rPr>
              <a:t>Europe</a:t>
            </a:r>
          </a:p>
          <a:p>
            <a:pPr marL="342900" lvl="0" indent="-342900">
              <a:buFont typeface="Arial" panose="020B0604020202020204" pitchFamily="34" charset="0"/>
              <a:buChar char="•"/>
            </a:pPr>
            <a:r>
              <a:rPr lang="en-GB" sz="4400" dirty="0" smtClean="0">
                <a:latin typeface="+mj-lt"/>
              </a:rPr>
              <a:t>Oceania</a:t>
            </a:r>
          </a:p>
          <a:p>
            <a:pPr marL="342900" lvl="0" indent="-342900">
              <a:buFont typeface="Arial" panose="020B0604020202020204" pitchFamily="34" charset="0"/>
              <a:buChar char="•"/>
            </a:pPr>
            <a:r>
              <a:rPr lang="en-GB" sz="4400" dirty="0" smtClean="0">
                <a:latin typeface="+mj-lt"/>
              </a:rPr>
              <a:t>Africa</a:t>
            </a:r>
          </a:p>
          <a:p>
            <a:pPr marL="342900" lvl="0" indent="-342900">
              <a:buFont typeface="Arial" panose="020B0604020202020204" pitchFamily="34" charset="0"/>
              <a:buChar char="•"/>
            </a:pPr>
            <a:r>
              <a:rPr lang="en-GB" sz="4400" dirty="0" smtClean="0">
                <a:latin typeface="+mj-lt"/>
              </a:rPr>
              <a:t>Asia</a:t>
            </a:r>
          </a:p>
          <a:p>
            <a:pPr marL="342900" lvl="0" indent="-342900">
              <a:buFont typeface="Arial" panose="020B0604020202020204" pitchFamily="34" charset="0"/>
              <a:buChar char="•"/>
            </a:pPr>
            <a:r>
              <a:rPr lang="en-GB" sz="4400" b="1" dirty="0" smtClean="0">
                <a:solidFill>
                  <a:srgbClr val="FF0000"/>
                </a:solidFill>
                <a:latin typeface="+mj-lt"/>
              </a:rPr>
              <a:t>Americas</a:t>
            </a:r>
            <a:endParaRPr lang="en-GB" sz="4400" b="1" dirty="0">
              <a:solidFill>
                <a:srgbClr val="FF0000"/>
              </a:solidFill>
              <a:latin typeface="+mj-lt"/>
            </a:endParaRPr>
          </a:p>
        </p:txBody>
      </p:sp>
    </p:spTree>
    <p:extLst>
      <p:ext uri="{BB962C8B-B14F-4D97-AF65-F5344CB8AC3E}">
        <p14:creationId xmlns:p14="http://schemas.microsoft.com/office/powerpoint/2010/main" val="28284951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27" y="558266"/>
            <a:ext cx="10641822" cy="1684420"/>
          </a:xfrm>
        </p:spPr>
        <p:txBody>
          <a:bodyPr>
            <a:normAutofit/>
          </a:bodyPr>
          <a:lstStyle/>
          <a:p>
            <a:pPr algn="ctr"/>
            <a:r>
              <a:rPr lang="en-GB" sz="6000" dirty="0" smtClean="0"/>
              <a:t>Understanding </a:t>
            </a:r>
            <a:r>
              <a:rPr lang="en-GB" sz="6000" i="1" dirty="0" smtClean="0"/>
              <a:t>‘What is?’ </a:t>
            </a:r>
            <a:r>
              <a:rPr lang="en-GB" sz="6000" dirty="0" smtClean="0"/>
              <a:t>for you </a:t>
            </a:r>
            <a:endParaRPr lang="en-GB" dirty="0"/>
          </a:p>
        </p:txBody>
      </p:sp>
      <p:sp>
        <p:nvSpPr>
          <p:cNvPr id="4" name="TextBox 3"/>
          <p:cNvSpPr txBox="1"/>
          <p:nvPr/>
        </p:nvSpPr>
        <p:spPr>
          <a:xfrm>
            <a:off x="2129177" y="2549235"/>
            <a:ext cx="7768922" cy="1877437"/>
          </a:xfrm>
          <a:prstGeom prst="rect">
            <a:avLst/>
          </a:prstGeom>
          <a:noFill/>
        </p:spPr>
        <p:txBody>
          <a:bodyPr wrap="none" rtlCol="0">
            <a:spAutoFit/>
          </a:bodyPr>
          <a:lstStyle/>
          <a:p>
            <a:pPr marL="457200" indent="-457200">
              <a:spcAft>
                <a:spcPts val="1200"/>
              </a:spcAft>
              <a:buFont typeface="Arial" panose="020B0604020202020204" pitchFamily="34" charset="0"/>
              <a:buChar char="•"/>
            </a:pPr>
            <a:r>
              <a:rPr lang="en-GB" sz="3200" dirty="0" smtClean="0"/>
              <a:t>What is the Holy Spirit doing in your area? </a:t>
            </a:r>
          </a:p>
          <a:p>
            <a:pPr marL="457200" indent="-457200">
              <a:spcAft>
                <a:spcPts val="1200"/>
              </a:spcAft>
              <a:buFont typeface="Arial" panose="020B0604020202020204" pitchFamily="34" charset="0"/>
              <a:buChar char="•"/>
            </a:pPr>
            <a:r>
              <a:rPr lang="en-GB" sz="3200" dirty="0" smtClean="0"/>
              <a:t>What is the condition of the church?</a:t>
            </a:r>
          </a:p>
          <a:p>
            <a:pPr marL="457200" indent="-457200">
              <a:spcAft>
                <a:spcPts val="1200"/>
              </a:spcAft>
              <a:buFont typeface="Arial" panose="020B0604020202020204" pitchFamily="34" charset="0"/>
              <a:buChar char="•"/>
            </a:pPr>
            <a:r>
              <a:rPr lang="en-GB" sz="3200" dirty="0" smtClean="0"/>
              <a:t>What are the needs and opportunities?</a:t>
            </a:r>
            <a:endParaRPr lang="en-GB" sz="3200" dirty="0"/>
          </a:p>
        </p:txBody>
      </p:sp>
    </p:spTree>
    <p:extLst>
      <p:ext uri="{BB962C8B-B14F-4D97-AF65-F5344CB8AC3E}">
        <p14:creationId xmlns:p14="http://schemas.microsoft.com/office/powerpoint/2010/main" val="8882764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8" descr="Image result for amazing animals images"/>
          <p:cNvSpPr>
            <a:spLocks noChangeAspect="1" noChangeArrowheads="1"/>
          </p:cNvSpPr>
          <p:nvPr/>
        </p:nvSpPr>
        <p:spPr bwMode="auto">
          <a:xfrm>
            <a:off x="-384720" y="-152401"/>
            <a:ext cx="2355291" cy="23552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4" name="Group 3"/>
          <p:cNvGrpSpPr/>
          <p:nvPr/>
        </p:nvGrpSpPr>
        <p:grpSpPr>
          <a:xfrm>
            <a:off x="501053" y="253038"/>
            <a:ext cx="8174994" cy="6260418"/>
            <a:chOff x="1720253" y="266892"/>
            <a:chExt cx="8174994" cy="6260418"/>
          </a:xfrm>
        </p:grpSpPr>
        <p:pic>
          <p:nvPicPr>
            <p:cNvPr id="1028" name="Picture 4" descr="'Congratulations to Grumpy Puppy on your viral success,' said Grumpy Cat to CBC News on the internet's newest grouchy-faced sensation. 'It's all downhill from her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140028" y="266893"/>
              <a:ext cx="2755219" cy="32613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energetic anima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075544" y="266893"/>
              <a:ext cx="2764885" cy="326137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sleeping d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0028" y="3717032"/>
              <a:ext cx="2735609" cy="28102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mad animal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049924" y="3717032"/>
              <a:ext cx="2816123" cy="281027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friendly animal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0253" y="266892"/>
              <a:ext cx="2172080" cy="326138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friendly animals"/>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1720253" y="3707027"/>
              <a:ext cx="2164092" cy="2816948"/>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8975646" y="544900"/>
            <a:ext cx="2565190" cy="3046988"/>
          </a:xfrm>
          <a:prstGeom prst="rect">
            <a:avLst/>
          </a:prstGeom>
          <a:noFill/>
        </p:spPr>
        <p:txBody>
          <a:bodyPr wrap="square" rtlCol="0">
            <a:spAutoFit/>
          </a:bodyPr>
          <a:lstStyle/>
          <a:p>
            <a:r>
              <a:rPr lang="en-GB" sz="3200" dirty="0" smtClean="0"/>
              <a:t>Warm up: </a:t>
            </a:r>
          </a:p>
          <a:p>
            <a:r>
              <a:rPr lang="en-GB" sz="3200" dirty="0" smtClean="0"/>
              <a:t>If you church was an animal, what sort of animal would it be?</a:t>
            </a:r>
            <a:endParaRPr lang="en-GB" sz="3200" dirty="0"/>
          </a:p>
        </p:txBody>
      </p:sp>
    </p:spTree>
    <p:extLst>
      <p:ext uri="{BB962C8B-B14F-4D97-AF65-F5344CB8AC3E}">
        <p14:creationId xmlns:p14="http://schemas.microsoft.com/office/powerpoint/2010/main" val="113308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8" y="623454"/>
            <a:ext cx="3408218" cy="4114800"/>
          </a:xfrm>
        </p:spPr>
        <p:txBody>
          <a:bodyPr>
            <a:normAutofit fontScale="90000"/>
          </a:bodyPr>
          <a:lstStyle/>
          <a:p>
            <a:pPr algn="ctr"/>
            <a:r>
              <a:rPr lang="en-GB" sz="6000" dirty="0" smtClean="0"/>
              <a:t>How do churches in your area relate together?</a:t>
            </a:r>
            <a:endParaRPr lang="en-GB" dirty="0"/>
          </a:p>
        </p:txBody>
      </p:sp>
      <p:pic>
        <p:nvPicPr>
          <p:cNvPr id="5" name="Picture 4" descr="https://upload.wikimedia.org/wikipedia/commons/9/94/Aflatoxin_b1_3d_struc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3673" y="1037341"/>
            <a:ext cx="5708073" cy="445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8309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919" y="497291"/>
            <a:ext cx="11521919" cy="997528"/>
          </a:xfrm>
        </p:spPr>
        <p:txBody>
          <a:bodyPr>
            <a:normAutofit/>
          </a:bodyPr>
          <a:lstStyle/>
          <a:p>
            <a:pPr algn="ctr"/>
            <a:r>
              <a:rPr lang="en-GB" sz="6000" dirty="0" smtClean="0"/>
              <a:t>What are the relational dynamics? </a:t>
            </a:r>
            <a:endParaRPr lang="en-GB" dirty="0"/>
          </a:p>
        </p:txBody>
      </p:sp>
      <p:pic>
        <p:nvPicPr>
          <p:cNvPr id="4" name="Picture 6" descr="http://www.virginmedia.com/images/rugby-scrum-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19" y="1723419"/>
            <a:ext cx="3585556" cy="2467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photoblog.statesman.com/wp-content/uploads/2010/05/rbz-ducks-in-a-row-01a.jpg"/>
          <p:cNvPicPr>
            <a:picLocks noChangeAspect="1" noChangeArrowheads="1"/>
          </p:cNvPicPr>
          <p:nvPr/>
        </p:nvPicPr>
        <p:blipFill rotWithShape="1">
          <a:blip r:embed="rId4">
            <a:extLst>
              <a:ext uri="{28A0092B-C50C-407E-A947-70E740481C1C}">
                <a14:useLocalDpi xmlns:a14="http://schemas.microsoft.com/office/drawing/2010/main" val="0"/>
              </a:ext>
            </a:extLst>
          </a:blip>
          <a:srcRect t="27156"/>
          <a:stretch/>
        </p:blipFill>
        <p:spPr bwMode="auto">
          <a:xfrm>
            <a:off x="499919" y="4433456"/>
            <a:ext cx="7486685" cy="207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R:\MyFiles\Pictures\team wris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3297" y="1723417"/>
            <a:ext cx="3718906" cy="2467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i3.mirror.co.uk/incoming/article183518.ece/ALTERNATES/s2197/the-crowd-at-boardmasters-2010-540722051-18351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2168" y="1723418"/>
            <a:ext cx="3704436" cy="2467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http://upload.wikimedia.org/wikipedia/commons/5/55/Tch_In_Charlotte.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5737"/>
          <a:stretch/>
        </p:blipFill>
        <p:spPr bwMode="auto">
          <a:xfrm>
            <a:off x="8183297" y="4433456"/>
            <a:ext cx="3718906" cy="2089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033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0488" y="384758"/>
            <a:ext cx="2395313" cy="1752071"/>
          </a:xfrm>
        </p:spPr>
        <p:txBody>
          <a:bodyPr>
            <a:normAutofit fontScale="90000"/>
          </a:bodyPr>
          <a:lstStyle/>
          <a:p>
            <a:r>
              <a:rPr lang="en-GB" dirty="0"/>
              <a:t>axis exercise </a:t>
            </a:r>
            <a:endParaRPr lang="en-GB" b="0" dirty="0">
              <a:solidFill>
                <a:schemeClr val="tx1"/>
              </a:solidFill>
            </a:endParaRPr>
          </a:p>
        </p:txBody>
      </p:sp>
      <p:sp>
        <p:nvSpPr>
          <p:cNvPr id="26" name="Rectangle 38"/>
          <p:cNvSpPr>
            <a:spLocks noChangeArrowheads="1"/>
          </p:cNvSpPr>
          <p:nvPr/>
        </p:nvSpPr>
        <p:spPr bwMode="auto">
          <a:xfrm>
            <a:off x="4367809" y="30458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27" name="Group 31"/>
          <p:cNvGrpSpPr>
            <a:grpSpLocks/>
          </p:cNvGrpSpPr>
          <p:nvPr/>
        </p:nvGrpSpPr>
        <p:grpSpPr bwMode="auto">
          <a:xfrm>
            <a:off x="3431704" y="836712"/>
            <a:ext cx="5969000" cy="5297488"/>
            <a:chOff x="1290" y="6686"/>
            <a:chExt cx="9401" cy="8342"/>
          </a:xfrm>
        </p:grpSpPr>
        <p:sp>
          <p:nvSpPr>
            <p:cNvPr id="28" name="Up-Down Arrow 10"/>
            <p:cNvSpPr>
              <a:spLocks noChangeArrowheads="1"/>
            </p:cNvSpPr>
            <p:nvPr/>
          </p:nvSpPr>
          <p:spPr bwMode="auto">
            <a:xfrm>
              <a:off x="5835" y="7824"/>
              <a:ext cx="210" cy="5760"/>
            </a:xfrm>
            <a:prstGeom prst="upDownArrow">
              <a:avLst>
                <a:gd name="adj1" fmla="val 50000"/>
                <a:gd name="adj2" fmla="val 50032"/>
              </a:avLst>
            </a:prstGeom>
            <a:solidFill>
              <a:srgbClr val="538135"/>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sp>
          <p:nvSpPr>
            <p:cNvPr id="29" name="Left-Right Arrow 11"/>
            <p:cNvSpPr>
              <a:spLocks noChangeArrowheads="1"/>
            </p:cNvSpPr>
            <p:nvPr/>
          </p:nvSpPr>
          <p:spPr bwMode="auto">
            <a:xfrm>
              <a:off x="2910" y="10583"/>
              <a:ext cx="6090" cy="255"/>
            </a:xfrm>
            <a:prstGeom prst="leftRightArrow">
              <a:avLst>
                <a:gd name="adj1" fmla="val 50000"/>
                <a:gd name="adj2" fmla="val 49976"/>
              </a:avLst>
            </a:prstGeom>
            <a:solidFill>
              <a:srgbClr val="538135"/>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sp>
          <p:nvSpPr>
            <p:cNvPr id="30" name="Text Box 2"/>
            <p:cNvSpPr txBox="1">
              <a:spLocks noChangeArrowheads="1"/>
            </p:cNvSpPr>
            <p:nvPr/>
          </p:nvSpPr>
          <p:spPr bwMode="auto">
            <a:xfrm>
              <a:off x="4535" y="6686"/>
              <a:ext cx="2835" cy="1080"/>
            </a:xfrm>
            <a:prstGeom prst="rect">
              <a:avLst/>
            </a:prstGeom>
            <a:solidFill>
              <a:srgbClr val="D9D9D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400" b="1">
                  <a:latin typeface="Arial" panose="020B0604020202020204" pitchFamily="34" charset="0"/>
                  <a:ea typeface="Calibri" panose="020F0502020204030204" pitchFamily="34" charset="0"/>
                  <a:cs typeface="Times New Roman" panose="02020603050405020304" pitchFamily="18" charset="0"/>
                </a:rPr>
                <a:t>Up</a:t>
              </a:r>
              <a:endParaRPr lang="en-US" altLang="en-US" sz="800">
                <a:latin typeface="Arial" panose="020B0604020202020204" pitchFamily="34" charset="0"/>
              </a:endParaRPr>
            </a:p>
            <a:p>
              <a:pPr algn="ctr" eaLnBrk="0" fontAlgn="base" hangingPunct="0">
                <a:spcBef>
                  <a:spcPct val="0"/>
                </a:spcBef>
                <a:spcAft>
                  <a:spcPct val="0"/>
                </a:spcAft>
              </a:pPr>
              <a:r>
                <a:rPr lang="en-US" altLang="en-US" sz="1100">
                  <a:latin typeface="Arial" panose="020B0604020202020204" pitchFamily="34" charset="0"/>
                  <a:ea typeface="Calibri" panose="020F0502020204030204" pitchFamily="34" charset="0"/>
                  <a:cs typeface="Times New Roman" panose="02020603050405020304" pitchFamily="18" charset="0"/>
                </a:rPr>
                <a:t>Worship, prayer and relationship with God</a:t>
              </a:r>
              <a:endParaRPr lang="en-US" altLang="en-US">
                <a:latin typeface="Arial" panose="020B0604020202020204" pitchFamily="34" charset="0"/>
              </a:endParaRPr>
            </a:p>
          </p:txBody>
        </p:sp>
        <p:sp>
          <p:nvSpPr>
            <p:cNvPr id="31" name="Text Box 2"/>
            <p:cNvSpPr txBox="1">
              <a:spLocks noChangeArrowheads="1"/>
            </p:cNvSpPr>
            <p:nvPr/>
          </p:nvSpPr>
          <p:spPr bwMode="auto">
            <a:xfrm>
              <a:off x="4535" y="13783"/>
              <a:ext cx="2835" cy="1245"/>
            </a:xfrm>
            <a:prstGeom prst="rect">
              <a:avLst/>
            </a:prstGeom>
            <a:solidFill>
              <a:srgbClr val="D9D9D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400" b="1">
                  <a:latin typeface="Arial" panose="020B0604020202020204" pitchFamily="34" charset="0"/>
                  <a:ea typeface="Calibri" panose="020F0502020204030204" pitchFamily="34" charset="0"/>
                  <a:cs typeface="Times New Roman" panose="02020603050405020304" pitchFamily="18" charset="0"/>
                </a:rPr>
                <a:t>Of</a:t>
              </a:r>
              <a:endParaRPr lang="en-US" altLang="en-US" sz="800">
                <a:latin typeface="Arial" panose="020B0604020202020204" pitchFamily="34" charset="0"/>
              </a:endParaRPr>
            </a:p>
            <a:p>
              <a:pPr algn="ctr" eaLnBrk="0" fontAlgn="base" hangingPunct="0">
                <a:spcBef>
                  <a:spcPct val="0"/>
                </a:spcBef>
                <a:spcAft>
                  <a:spcPct val="0"/>
                </a:spcAft>
              </a:pPr>
              <a:r>
                <a:rPr lang="en-US" altLang="en-US" sz="1100">
                  <a:latin typeface="Arial" panose="020B0604020202020204" pitchFamily="34" charset="0"/>
                  <a:ea typeface="Calibri" panose="020F0502020204030204" pitchFamily="34" charset="0"/>
                  <a:cs typeface="Times New Roman" panose="02020603050405020304" pitchFamily="18" charset="0"/>
                </a:rPr>
                <a:t>Connecting with the wider church and working in partnership with others</a:t>
              </a:r>
              <a:endParaRPr lang="en-US" altLang="en-US">
                <a:latin typeface="Arial" panose="020B0604020202020204" pitchFamily="34" charset="0"/>
              </a:endParaRPr>
            </a:p>
          </p:txBody>
        </p:sp>
        <p:sp>
          <p:nvSpPr>
            <p:cNvPr id="32" name="Text Box 2"/>
            <p:cNvSpPr txBox="1">
              <a:spLocks noChangeArrowheads="1"/>
            </p:cNvSpPr>
            <p:nvPr/>
          </p:nvSpPr>
          <p:spPr bwMode="auto">
            <a:xfrm>
              <a:off x="1290" y="9744"/>
              <a:ext cx="1399" cy="2257"/>
            </a:xfrm>
            <a:prstGeom prst="rect">
              <a:avLst/>
            </a:prstGeom>
            <a:solidFill>
              <a:srgbClr val="D9D9D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400" b="1" dirty="0">
                  <a:latin typeface="Arial" panose="020B0604020202020204" pitchFamily="34" charset="0"/>
                  <a:ea typeface="Calibri" panose="020F0502020204030204" pitchFamily="34" charset="0"/>
                  <a:cs typeface="Times New Roman" panose="02020603050405020304" pitchFamily="18" charset="0"/>
                </a:rPr>
                <a:t>In</a:t>
              </a:r>
              <a:endParaRPr lang="en-US" altLang="en-US" sz="800" dirty="0">
                <a:latin typeface="Arial" panose="020B0604020202020204" pitchFamily="34" charset="0"/>
              </a:endParaRPr>
            </a:p>
            <a:p>
              <a:pPr algn="ctr" eaLnBrk="0" fontAlgn="base" hangingPunct="0">
                <a:spcBef>
                  <a:spcPct val="0"/>
                </a:spcBef>
                <a:spcAft>
                  <a:spcPct val="0"/>
                </a:spcAft>
              </a:pPr>
              <a:r>
                <a:rPr lang="en-US" altLang="en-US" sz="1100" dirty="0">
                  <a:latin typeface="Arial" panose="020B0604020202020204" pitchFamily="34" charset="0"/>
                  <a:ea typeface="Calibri" panose="020F0502020204030204" pitchFamily="34" charset="0"/>
                  <a:cs typeface="Times New Roman" panose="02020603050405020304" pitchFamily="18" charset="0"/>
                </a:rPr>
                <a:t>Growing together and caring for each other as a church community</a:t>
              </a:r>
              <a:endParaRPr lang="en-US" altLang="en-US" dirty="0">
                <a:latin typeface="Arial" panose="020B0604020202020204" pitchFamily="34" charset="0"/>
              </a:endParaRPr>
            </a:p>
          </p:txBody>
        </p:sp>
        <p:sp>
          <p:nvSpPr>
            <p:cNvPr id="33" name="Text Box 2"/>
            <p:cNvSpPr txBox="1">
              <a:spLocks noChangeArrowheads="1"/>
            </p:cNvSpPr>
            <p:nvPr/>
          </p:nvSpPr>
          <p:spPr bwMode="auto">
            <a:xfrm>
              <a:off x="9221" y="9759"/>
              <a:ext cx="1470" cy="1860"/>
            </a:xfrm>
            <a:prstGeom prst="rect">
              <a:avLst/>
            </a:prstGeom>
            <a:solidFill>
              <a:srgbClr val="D9D9D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400" b="1">
                  <a:latin typeface="Arial" panose="020B0604020202020204" pitchFamily="34" charset="0"/>
                  <a:ea typeface="Calibri" panose="020F0502020204030204" pitchFamily="34" charset="0"/>
                  <a:cs typeface="Times New Roman" panose="02020603050405020304" pitchFamily="18" charset="0"/>
                </a:rPr>
                <a:t>Out</a:t>
              </a:r>
              <a:endParaRPr lang="en-US" altLang="en-US" sz="800">
                <a:latin typeface="Arial" panose="020B0604020202020204" pitchFamily="34" charset="0"/>
              </a:endParaRPr>
            </a:p>
            <a:p>
              <a:pPr algn="ctr" eaLnBrk="0" fontAlgn="base" hangingPunct="0">
                <a:spcBef>
                  <a:spcPct val="0"/>
                </a:spcBef>
                <a:spcAft>
                  <a:spcPct val="0"/>
                </a:spcAft>
              </a:pPr>
              <a:r>
                <a:rPr lang="en-US" altLang="en-US" sz="1100">
                  <a:latin typeface="Arial" panose="020B0604020202020204" pitchFamily="34" charset="0"/>
                  <a:ea typeface="Calibri" panose="020F0502020204030204" pitchFamily="34" charset="0"/>
                  <a:cs typeface="Times New Roman" panose="02020603050405020304" pitchFamily="18" charset="0"/>
                </a:rPr>
                <a:t>Reaching out through social action and evangelism</a:t>
              </a:r>
              <a:endParaRPr lang="en-US" altLang="en-US">
                <a:latin typeface="Arial" panose="020B0604020202020204" pitchFamily="34" charset="0"/>
              </a:endParaRPr>
            </a:p>
          </p:txBody>
        </p:sp>
      </p:grpSp>
      <p:sp>
        <p:nvSpPr>
          <p:cNvPr id="34" name="Rectangle 43"/>
          <p:cNvSpPr>
            <a:spLocks noChangeArrowheads="1"/>
          </p:cNvSpPr>
          <p:nvPr/>
        </p:nvSpPr>
        <p:spPr bwMode="auto">
          <a:xfrm>
            <a:off x="4367809" y="53318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985828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98800"/>
            <a:ext cx="2135909" cy="1325563"/>
          </a:xfrm>
        </p:spPr>
        <p:txBody>
          <a:bodyPr/>
          <a:lstStyle/>
          <a:p>
            <a:r>
              <a:rPr lang="en-GB" dirty="0" smtClean="0"/>
              <a:t>Legacy</a:t>
            </a:r>
            <a:endParaRPr lang="en-GB" dirty="0"/>
          </a:p>
        </p:txBody>
      </p:sp>
      <p:sp>
        <p:nvSpPr>
          <p:cNvPr id="3" name="Content Placeholder 2"/>
          <p:cNvSpPr>
            <a:spLocks noGrp="1"/>
          </p:cNvSpPr>
          <p:nvPr>
            <p:ph idx="1"/>
          </p:nvPr>
        </p:nvSpPr>
        <p:spPr>
          <a:xfrm>
            <a:off x="838200" y="2549235"/>
            <a:ext cx="10515600" cy="2530765"/>
          </a:xfrm>
        </p:spPr>
        <p:txBody>
          <a:bodyPr>
            <a:normAutofit/>
          </a:bodyPr>
          <a:lstStyle/>
          <a:p>
            <a:r>
              <a:rPr lang="en-GB" dirty="0" smtClean="0"/>
              <a:t>An outline plan for your region to share and further develop</a:t>
            </a:r>
            <a:endParaRPr lang="en-GB" dirty="0"/>
          </a:p>
          <a:p>
            <a:r>
              <a:rPr lang="en-GB" dirty="0" smtClean="0"/>
              <a:t>Actions you, your church or organisation can implement</a:t>
            </a:r>
          </a:p>
          <a:p>
            <a:r>
              <a:rPr lang="en-GB" dirty="0" smtClean="0"/>
              <a:t>An understanding of learning communities and materials you can adapt to your context to help inspire local plans.</a:t>
            </a:r>
          </a:p>
          <a:p>
            <a:r>
              <a:rPr lang="en-GB" dirty="0" smtClean="0"/>
              <a:t>Ongoing support from IRCA and your friends around the world.</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176" t="333" r="14002" b="40121"/>
          <a:stretch/>
        </p:blipFill>
        <p:spPr>
          <a:xfrm>
            <a:off x="3565237" y="633483"/>
            <a:ext cx="7583055" cy="1656195"/>
          </a:xfrm>
          <a:prstGeom prst="rect">
            <a:avLst/>
          </a:prstGeom>
        </p:spPr>
      </p:pic>
    </p:spTree>
    <p:extLst>
      <p:ext uri="{BB962C8B-B14F-4D97-AF65-F5344CB8AC3E}">
        <p14:creationId xmlns:p14="http://schemas.microsoft.com/office/powerpoint/2010/main" val="34026300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5119" y="533182"/>
            <a:ext cx="3809999" cy="5616050"/>
          </a:xfrm>
        </p:spPr>
        <p:txBody>
          <a:bodyPr>
            <a:normAutofit fontScale="90000"/>
          </a:bodyPr>
          <a:lstStyle/>
          <a:p>
            <a:r>
              <a:rPr lang="en-GB" sz="4400" dirty="0" smtClean="0"/>
              <a:t>Who is in your community?</a:t>
            </a:r>
            <a:br>
              <a:rPr lang="en-GB" sz="4400" dirty="0" smtClean="0"/>
            </a:br>
            <a:r>
              <a:rPr lang="en-GB" sz="4400" dirty="0" smtClean="0"/>
              <a:t/>
            </a:r>
            <a:br>
              <a:rPr lang="en-GB" sz="4400" dirty="0" smtClean="0"/>
            </a:br>
            <a:r>
              <a:rPr lang="en-GB" sz="4400" dirty="0" smtClean="0"/>
              <a:t>Who is missing from your church? </a:t>
            </a:r>
            <a:br>
              <a:rPr lang="en-GB" sz="4400" dirty="0" smtClean="0"/>
            </a:br>
            <a:r>
              <a:rPr lang="en-GB" sz="4400" dirty="0" smtClean="0"/>
              <a:t/>
            </a:r>
            <a:br>
              <a:rPr lang="en-GB" sz="4400" dirty="0" smtClean="0"/>
            </a:br>
            <a:r>
              <a:rPr lang="en-GB" sz="4400" dirty="0" smtClean="0"/>
              <a:t>How can you show God’s love to them?</a:t>
            </a:r>
            <a:endParaRPr lang="en-GB" sz="4400" b="0" dirty="0">
              <a:solidFill>
                <a:schemeClr val="tx1"/>
              </a:solidFill>
            </a:endParaRPr>
          </a:p>
        </p:txBody>
      </p:sp>
      <p:sp>
        <p:nvSpPr>
          <p:cNvPr id="26" name="Rectangle 38"/>
          <p:cNvSpPr>
            <a:spLocks noChangeArrowheads="1"/>
          </p:cNvSpPr>
          <p:nvPr/>
        </p:nvSpPr>
        <p:spPr bwMode="auto">
          <a:xfrm>
            <a:off x="4367809" y="30458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4" name="Rectangle 43"/>
          <p:cNvSpPr>
            <a:spLocks noChangeArrowheads="1"/>
          </p:cNvSpPr>
          <p:nvPr/>
        </p:nvSpPr>
        <p:spPr bwMode="auto">
          <a:xfrm>
            <a:off x="4367809" y="53318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3647" t="14435" r="21649"/>
          <a:stretch>
            <a:fillRect/>
          </a:stretch>
        </p:blipFill>
        <p:spPr bwMode="auto">
          <a:xfrm>
            <a:off x="5343332" y="304582"/>
            <a:ext cx="6279059" cy="468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29792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436" y="419720"/>
            <a:ext cx="9809018" cy="1684420"/>
          </a:xfrm>
        </p:spPr>
        <p:txBody>
          <a:bodyPr>
            <a:normAutofit/>
          </a:bodyPr>
          <a:lstStyle/>
          <a:p>
            <a:pPr algn="ctr"/>
            <a:r>
              <a:rPr lang="en-GB" sz="6000" dirty="0" smtClean="0"/>
              <a:t>Introduction to group work</a:t>
            </a:r>
            <a:endParaRPr lang="en-GB" dirty="0"/>
          </a:p>
        </p:txBody>
      </p:sp>
      <p:sp>
        <p:nvSpPr>
          <p:cNvPr id="4" name="TextBox 3"/>
          <p:cNvSpPr txBox="1"/>
          <p:nvPr/>
        </p:nvSpPr>
        <p:spPr>
          <a:xfrm>
            <a:off x="1565564" y="1953491"/>
            <a:ext cx="5805055" cy="3785652"/>
          </a:xfrm>
          <a:prstGeom prst="rect">
            <a:avLst/>
          </a:prstGeom>
          <a:noFill/>
        </p:spPr>
        <p:txBody>
          <a:bodyPr wrap="square" rtlCol="0">
            <a:spAutoFit/>
          </a:bodyPr>
          <a:lstStyle/>
          <a:p>
            <a:pPr>
              <a:spcAft>
                <a:spcPts val="1200"/>
              </a:spcAft>
            </a:pPr>
            <a:r>
              <a:rPr lang="en-GB" sz="4000" dirty="0" smtClean="0"/>
              <a:t>As a group, review:</a:t>
            </a:r>
          </a:p>
          <a:p>
            <a:pPr marL="571500" indent="-571500">
              <a:spcAft>
                <a:spcPts val="1200"/>
              </a:spcAft>
              <a:buFont typeface="Arial" panose="020B0604020202020204" pitchFamily="34" charset="0"/>
              <a:buChar char="•"/>
            </a:pPr>
            <a:r>
              <a:rPr lang="en-GB" sz="4000" dirty="0"/>
              <a:t>t</a:t>
            </a:r>
            <a:r>
              <a:rPr lang="en-GB" sz="4000" dirty="0" smtClean="0"/>
              <a:t>he state of the church</a:t>
            </a:r>
          </a:p>
          <a:p>
            <a:pPr marL="571500" indent="-571500">
              <a:spcAft>
                <a:spcPts val="1200"/>
              </a:spcAft>
              <a:buFont typeface="Arial" panose="020B0604020202020204" pitchFamily="34" charset="0"/>
              <a:buChar char="•"/>
            </a:pPr>
            <a:r>
              <a:rPr lang="en-GB" sz="4000" dirty="0" smtClean="0"/>
              <a:t>trends</a:t>
            </a:r>
          </a:p>
          <a:p>
            <a:pPr marL="571500" indent="-571500">
              <a:spcAft>
                <a:spcPts val="1200"/>
              </a:spcAft>
              <a:buFont typeface="Arial" panose="020B0604020202020204" pitchFamily="34" charset="0"/>
              <a:buChar char="•"/>
            </a:pPr>
            <a:r>
              <a:rPr lang="en-GB" sz="4000" dirty="0"/>
              <a:t>c</a:t>
            </a:r>
            <a:r>
              <a:rPr lang="en-GB" sz="4000" dirty="0" smtClean="0"/>
              <a:t>hallenges</a:t>
            </a:r>
          </a:p>
          <a:p>
            <a:pPr marL="571500" indent="-571500">
              <a:spcAft>
                <a:spcPts val="1200"/>
              </a:spcAft>
              <a:buFont typeface="Arial" panose="020B0604020202020204" pitchFamily="34" charset="0"/>
              <a:buChar char="•"/>
            </a:pPr>
            <a:r>
              <a:rPr lang="en-GB" sz="4000" dirty="0" smtClean="0"/>
              <a:t>needs and opportunities</a:t>
            </a:r>
            <a:endParaRPr lang="en-GB" sz="4000" dirty="0"/>
          </a:p>
        </p:txBody>
      </p:sp>
    </p:spTree>
    <p:extLst>
      <p:ext uri="{BB962C8B-B14F-4D97-AF65-F5344CB8AC3E}">
        <p14:creationId xmlns:p14="http://schemas.microsoft.com/office/powerpoint/2010/main" val="3848268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739459">
            <a:off x="-1682560" y="-1712826"/>
            <a:ext cx="6698673" cy="6698673"/>
          </a:xfrm>
          <a:prstGeom prst="rect">
            <a:avLst/>
          </a:prstGeom>
        </p:spPr>
      </p:pic>
      <p:sp>
        <p:nvSpPr>
          <p:cNvPr id="2" name="Title 1"/>
          <p:cNvSpPr>
            <a:spLocks noGrp="1"/>
          </p:cNvSpPr>
          <p:nvPr>
            <p:ph type="ctrTitle"/>
          </p:nvPr>
        </p:nvSpPr>
        <p:spPr>
          <a:xfrm>
            <a:off x="4901797" y="1366787"/>
            <a:ext cx="7071360" cy="3253339"/>
          </a:xfrm>
        </p:spPr>
        <p:txBody>
          <a:bodyPr>
            <a:normAutofit/>
          </a:bodyPr>
          <a:lstStyle/>
          <a:p>
            <a:pPr>
              <a:spcBef>
                <a:spcPts val="1200"/>
              </a:spcBef>
            </a:pPr>
            <a:r>
              <a:rPr lang="en-GB" dirty="0" smtClean="0"/>
              <a:t>Learning Together 1:</a:t>
            </a:r>
            <a:br>
              <a:rPr lang="en-GB" dirty="0" smtClean="0"/>
            </a:br>
            <a:r>
              <a:rPr lang="en-GB" sz="1200" dirty="0"/>
              <a:t> </a:t>
            </a:r>
            <a:r>
              <a:rPr lang="en-GB" dirty="0" smtClean="0"/>
              <a:t/>
            </a:r>
            <a:br>
              <a:rPr lang="en-GB" dirty="0" smtClean="0"/>
            </a:br>
            <a:r>
              <a:rPr lang="en-GB" dirty="0" smtClean="0"/>
              <a:t>W</a:t>
            </a:r>
            <a:r>
              <a:rPr lang="en-GB" i="1" dirty="0" smtClean="0"/>
              <a:t>hat is? </a:t>
            </a:r>
            <a:r>
              <a:rPr lang="en-GB" dirty="0" smtClean="0"/>
              <a:t/>
            </a:r>
            <a:br>
              <a:rPr lang="en-GB" dirty="0" smtClean="0"/>
            </a:br>
            <a:endParaRPr lang="en-GB" dirty="0"/>
          </a:p>
        </p:txBody>
      </p:sp>
    </p:spTree>
    <p:extLst>
      <p:ext uri="{BB962C8B-B14F-4D97-AF65-F5344CB8AC3E}">
        <p14:creationId xmlns:p14="http://schemas.microsoft.com/office/powerpoint/2010/main" val="1296580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949" y="558266"/>
            <a:ext cx="10515600" cy="1684420"/>
          </a:xfrm>
        </p:spPr>
        <p:txBody>
          <a:bodyPr>
            <a:normAutofit/>
          </a:bodyPr>
          <a:lstStyle/>
          <a:p>
            <a:pPr algn="ctr"/>
            <a:r>
              <a:rPr lang="en-GB" sz="6000" dirty="0" smtClean="0"/>
              <a:t>Global trends </a:t>
            </a:r>
            <a:r>
              <a:rPr lang="en-GB" dirty="0" smtClean="0"/>
              <a:t/>
            </a:r>
            <a:br>
              <a:rPr lang="en-GB" dirty="0" smtClean="0"/>
            </a:br>
            <a:r>
              <a:rPr lang="en-GB" dirty="0" smtClean="0"/>
              <a:t>and implications for the rural church</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340" y="2360198"/>
            <a:ext cx="4651650" cy="3384075"/>
          </a:xfrm>
          <a:prstGeom prst="rect">
            <a:avLst/>
          </a:prstGeom>
        </p:spPr>
      </p:pic>
      <p:sp>
        <p:nvSpPr>
          <p:cNvPr id="5" name="TextBox 4"/>
          <p:cNvSpPr txBox="1"/>
          <p:nvPr/>
        </p:nvSpPr>
        <p:spPr>
          <a:xfrm>
            <a:off x="3669340" y="5744273"/>
            <a:ext cx="4968921" cy="1077218"/>
          </a:xfrm>
          <a:prstGeom prst="rect">
            <a:avLst/>
          </a:prstGeom>
          <a:noFill/>
        </p:spPr>
        <p:txBody>
          <a:bodyPr wrap="square" rtlCol="0">
            <a:spAutoFit/>
          </a:bodyPr>
          <a:lstStyle/>
          <a:p>
            <a:endParaRPr lang="en-GB" dirty="0"/>
          </a:p>
          <a:p>
            <a:r>
              <a:rPr lang="en-GB" sz="1400" i="1" dirty="0" smtClean="0"/>
              <a:t>Source: United </a:t>
            </a:r>
            <a:r>
              <a:rPr lang="en-GB" sz="1400" i="1" dirty="0"/>
              <a:t>Nations, Department of Economic and Social Affairs, Population Division (2014). World Urbanization </a:t>
            </a:r>
            <a:r>
              <a:rPr lang="en-GB" sz="1400" i="1" dirty="0" smtClean="0"/>
              <a:t>Prospects.</a:t>
            </a:r>
            <a:endParaRPr lang="en-GB" sz="1400" dirty="0"/>
          </a:p>
          <a:p>
            <a:endParaRPr lang="en-GB" dirty="0"/>
          </a:p>
        </p:txBody>
      </p:sp>
    </p:spTree>
    <p:extLst>
      <p:ext uri="{BB962C8B-B14F-4D97-AF65-F5344CB8AC3E}">
        <p14:creationId xmlns:p14="http://schemas.microsoft.com/office/powerpoint/2010/main" val="1396391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newdirectionsconsulting.com/wp-content/uploads/2011/11/Chan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350" y="284595"/>
            <a:ext cx="8314911" cy="4522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4826" y="4140561"/>
            <a:ext cx="2575992" cy="2328169"/>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a:ext>
            </a:extLst>
          </a:blip>
          <a:srcRect l="18445" r="17219"/>
          <a:stretch/>
        </p:blipFill>
        <p:spPr>
          <a:xfrm>
            <a:off x="3449782" y="4140561"/>
            <a:ext cx="2646220" cy="2328169"/>
          </a:xfrm>
          <a:prstGeom prst="rect">
            <a:avLst/>
          </a:prstGeom>
        </p:spPr>
      </p:pic>
    </p:spTree>
    <p:extLst>
      <p:ext uri="{BB962C8B-B14F-4D97-AF65-F5344CB8AC3E}">
        <p14:creationId xmlns:p14="http://schemas.microsoft.com/office/powerpoint/2010/main" val="167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So dad, how do you like the iPad we got you_ [VID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64259" y="0"/>
            <a:ext cx="11164487" cy="6858000"/>
          </a:xfrm>
          <a:prstGeom prst="rect">
            <a:avLst/>
          </a:prstGeom>
        </p:spPr>
      </p:pic>
    </p:spTree>
    <p:extLst>
      <p:ext uri="{BB962C8B-B14F-4D97-AF65-F5344CB8AC3E}">
        <p14:creationId xmlns:p14="http://schemas.microsoft.com/office/powerpoint/2010/main" val="31514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9509"/>
          </a:xfrm>
        </p:spPr>
        <p:txBody>
          <a:bodyPr/>
          <a:lstStyle/>
          <a:p>
            <a:r>
              <a:rPr lang="en-GB" dirty="0" smtClean="0">
                <a:latin typeface="+mn-lt"/>
              </a:rPr>
              <a:t>Challenges</a:t>
            </a:r>
            <a:endParaRPr lang="en-GB" dirty="0">
              <a:latin typeface="+mn-lt"/>
            </a:endParaRPr>
          </a:p>
        </p:txBody>
      </p:sp>
      <p:sp>
        <p:nvSpPr>
          <p:cNvPr id="4" name="Rectangle 3"/>
          <p:cNvSpPr/>
          <p:nvPr/>
        </p:nvSpPr>
        <p:spPr>
          <a:xfrm>
            <a:off x="946409" y="1455837"/>
            <a:ext cx="9268107" cy="3539430"/>
          </a:xfrm>
          <a:prstGeom prst="rect">
            <a:avLst/>
          </a:prstGeom>
        </p:spPr>
        <p:txBody>
          <a:bodyPr wrap="square">
            <a:spAutoFit/>
          </a:bodyPr>
          <a:lstStyle/>
          <a:p>
            <a:pPr marL="342900" lvl="0" indent="-342900">
              <a:buFont typeface="Arial" panose="020B0604020202020204" pitchFamily="34" charset="0"/>
              <a:buChar char="•"/>
            </a:pPr>
            <a:r>
              <a:rPr lang="en-GB" sz="2800" dirty="0" smtClean="0"/>
              <a:t>Poverty</a:t>
            </a:r>
          </a:p>
          <a:p>
            <a:pPr marL="342900" lvl="0" indent="-342900">
              <a:buFont typeface="Arial" panose="020B0604020202020204" pitchFamily="34" charset="0"/>
              <a:buChar char="•"/>
            </a:pPr>
            <a:r>
              <a:rPr lang="en-GB" sz="2800" dirty="0" smtClean="0"/>
              <a:t>People </a:t>
            </a:r>
            <a:r>
              <a:rPr lang="en-GB" sz="2800" dirty="0"/>
              <a:t>have moved to cities for work</a:t>
            </a:r>
            <a:endParaRPr lang="en-GB" sz="2800" dirty="0" smtClean="0"/>
          </a:p>
          <a:p>
            <a:pPr marL="342900" lvl="0" indent="-342900">
              <a:buFont typeface="Arial" panose="020B0604020202020204" pitchFamily="34" charset="0"/>
              <a:buChar char="•"/>
            </a:pPr>
            <a:r>
              <a:rPr lang="en-GB" sz="2800" dirty="0" smtClean="0"/>
              <a:t>High transport and energy costs</a:t>
            </a:r>
          </a:p>
          <a:p>
            <a:pPr marL="342900" lvl="0" indent="-342900">
              <a:buFont typeface="Arial" panose="020B0604020202020204" pitchFamily="34" charset="0"/>
              <a:buChar char="•"/>
            </a:pPr>
            <a:r>
              <a:rPr lang="en-GB" sz="2800" dirty="0" smtClean="0"/>
              <a:t>Poor public </a:t>
            </a:r>
            <a:r>
              <a:rPr lang="en-GB" sz="2800" dirty="0"/>
              <a:t>transport </a:t>
            </a:r>
            <a:endParaRPr lang="en-GB" sz="2800" dirty="0" smtClean="0"/>
          </a:p>
          <a:p>
            <a:pPr marL="342900" lvl="0" indent="-342900">
              <a:buFont typeface="Arial" panose="020B0604020202020204" pitchFamily="34" charset="0"/>
              <a:buChar char="•"/>
            </a:pPr>
            <a:r>
              <a:rPr lang="en-GB" sz="2800" dirty="0" smtClean="0"/>
              <a:t>Local shops and services are disappearing</a:t>
            </a:r>
          </a:p>
          <a:p>
            <a:pPr marL="342900" lvl="0" indent="-342900">
              <a:buFont typeface="Arial" panose="020B0604020202020204" pitchFamily="34" charset="0"/>
              <a:buChar char="•"/>
            </a:pPr>
            <a:r>
              <a:rPr lang="en-GB" sz="2800" dirty="0" smtClean="0"/>
              <a:t>Cell phone and internet access may be poor</a:t>
            </a:r>
          </a:p>
          <a:p>
            <a:pPr marL="342900" lvl="0" indent="-342900">
              <a:buFont typeface="Arial" panose="020B0604020202020204" pitchFamily="34" charset="0"/>
              <a:buChar char="•"/>
            </a:pPr>
            <a:r>
              <a:rPr lang="en-GB" sz="2800" dirty="0" smtClean="0"/>
              <a:t>Decline </a:t>
            </a:r>
            <a:r>
              <a:rPr lang="en-GB" sz="2800" dirty="0"/>
              <a:t>in direct agricultural </a:t>
            </a:r>
            <a:r>
              <a:rPr lang="en-GB" sz="2800" dirty="0" smtClean="0"/>
              <a:t>employment </a:t>
            </a:r>
          </a:p>
          <a:p>
            <a:pPr marL="342900" lvl="0" indent="-342900">
              <a:buFont typeface="Arial" panose="020B0604020202020204" pitchFamily="34" charset="0"/>
              <a:buChar char="•"/>
            </a:pPr>
            <a:r>
              <a:rPr lang="en-GB" sz="2800" dirty="0" smtClean="0"/>
              <a:t>Churches closing or clergy shared with other churches </a:t>
            </a:r>
            <a:endParaRPr lang="en-GB" sz="2800" dirty="0"/>
          </a:p>
        </p:txBody>
      </p:sp>
    </p:spTree>
    <p:extLst>
      <p:ext uri="{BB962C8B-B14F-4D97-AF65-F5344CB8AC3E}">
        <p14:creationId xmlns:p14="http://schemas.microsoft.com/office/powerpoint/2010/main" val="2052285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436" y="365125"/>
            <a:ext cx="1627909" cy="757093"/>
          </a:xfrm>
        </p:spPr>
        <p:txBody>
          <a:bodyPr/>
          <a:lstStyle/>
          <a:p>
            <a:r>
              <a:rPr lang="en-GB" dirty="0" smtClean="0">
                <a:latin typeface="+mn-lt"/>
              </a:rPr>
              <a:t>But…</a:t>
            </a:r>
            <a:endParaRPr lang="en-GB" dirty="0">
              <a:latin typeface="+mn-lt"/>
            </a:endParaRPr>
          </a:p>
        </p:txBody>
      </p:sp>
      <p:sp>
        <p:nvSpPr>
          <p:cNvPr id="4" name="Rectangle 3"/>
          <p:cNvSpPr/>
          <p:nvPr/>
        </p:nvSpPr>
        <p:spPr>
          <a:xfrm>
            <a:off x="339436" y="1122218"/>
            <a:ext cx="7266709" cy="2169825"/>
          </a:xfrm>
          <a:prstGeom prst="rect">
            <a:avLst/>
          </a:prstGeom>
        </p:spPr>
        <p:txBody>
          <a:bodyPr wrap="square">
            <a:spAutoFit/>
          </a:bodyPr>
          <a:lstStyle/>
          <a:p>
            <a:pPr marL="342900" lvl="0" indent="-342900">
              <a:spcAft>
                <a:spcPts val="600"/>
              </a:spcAft>
              <a:buFont typeface="Arial" panose="020B0604020202020204" pitchFamily="34" charset="0"/>
              <a:buChar char="•"/>
            </a:pPr>
            <a:r>
              <a:rPr lang="en-GB" sz="2400" dirty="0" smtClean="0"/>
              <a:t>Poverty is falling in many areas</a:t>
            </a:r>
          </a:p>
          <a:p>
            <a:pPr marL="342900" lvl="0" indent="-342900">
              <a:spcAft>
                <a:spcPts val="600"/>
              </a:spcAft>
              <a:buFont typeface="Arial" panose="020B0604020202020204" pitchFamily="34" charset="0"/>
              <a:buChar char="•"/>
            </a:pPr>
            <a:r>
              <a:rPr lang="en-GB" sz="2400" dirty="0" smtClean="0"/>
              <a:t>Cell phones and the Internet are transformational</a:t>
            </a:r>
          </a:p>
          <a:p>
            <a:pPr marL="342900" lvl="0" indent="-342900">
              <a:spcAft>
                <a:spcPts val="600"/>
              </a:spcAft>
              <a:buFont typeface="Arial" panose="020B0604020202020204" pitchFamily="34" charset="0"/>
              <a:buChar char="•"/>
            </a:pPr>
            <a:r>
              <a:rPr lang="en-GB" sz="2400" dirty="0" smtClean="0"/>
              <a:t>Material wealth isn’t everything</a:t>
            </a:r>
          </a:p>
          <a:p>
            <a:pPr marL="342900" lvl="0" indent="-342900">
              <a:spcAft>
                <a:spcPts val="600"/>
              </a:spcAft>
              <a:buFont typeface="Arial" panose="020B0604020202020204" pitchFamily="34" charset="0"/>
              <a:buChar char="•"/>
            </a:pPr>
            <a:r>
              <a:rPr lang="en-GB" sz="2400" dirty="0" smtClean="0"/>
              <a:t>Bibles are now available in thousands of languages and Christian material is available digitally</a:t>
            </a:r>
            <a:endParaRPr lang="en-GB" sz="24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l="23410" r="28023"/>
          <a:stretch/>
        </p:blipFill>
        <p:spPr>
          <a:xfrm>
            <a:off x="8001412" y="541908"/>
            <a:ext cx="3660065" cy="4521705"/>
          </a:xfrm>
          <a:prstGeom prst="rect">
            <a:avLst/>
          </a:prstGeom>
          <a:ln>
            <a:solidFill>
              <a:schemeClr val="tx1"/>
            </a:solidFill>
          </a:ln>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r="1108" b="3079"/>
          <a:stretch/>
        </p:blipFill>
        <p:spPr>
          <a:xfrm>
            <a:off x="770778" y="3450501"/>
            <a:ext cx="6572131" cy="3130407"/>
          </a:xfrm>
          <a:prstGeom prst="rect">
            <a:avLst/>
          </a:prstGeom>
        </p:spPr>
      </p:pic>
    </p:spTree>
    <p:extLst>
      <p:ext uri="{BB962C8B-B14F-4D97-AF65-F5344CB8AC3E}">
        <p14:creationId xmlns:p14="http://schemas.microsoft.com/office/powerpoint/2010/main" val="2111952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TotalTime>
  <Words>1682</Words>
  <Application>Microsoft Office PowerPoint</Application>
  <PresentationFormat>Widescreen</PresentationFormat>
  <Paragraphs>207</Paragraphs>
  <Slides>31</Slides>
  <Notes>25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Times New Roman</vt:lpstr>
      <vt:lpstr>Office Theme</vt:lpstr>
      <vt:lpstr>Learning Together  </vt:lpstr>
      <vt:lpstr>Introduction to Learning Communities</vt:lpstr>
      <vt:lpstr>Legacy</vt:lpstr>
      <vt:lpstr>Learning Together 1:   What is?  </vt:lpstr>
      <vt:lpstr>Global trends  and implications for the rural church</vt:lpstr>
      <vt:lpstr>PowerPoint Presentation</vt:lpstr>
      <vt:lpstr>PowerPoint Presentation</vt:lpstr>
      <vt:lpstr>Challenges</vt:lpstr>
      <vt:lpstr>But…</vt:lpstr>
      <vt:lpstr>Regional trends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Regional trends</vt:lpstr>
      <vt:lpstr>Regional trends</vt:lpstr>
      <vt:lpstr>Regional trends</vt:lpstr>
      <vt:lpstr>Regional trends</vt:lpstr>
      <vt:lpstr>Understanding ‘What is?’ for you </vt:lpstr>
      <vt:lpstr>PowerPoint Presentation</vt:lpstr>
      <vt:lpstr>How do churches in your area relate together?</vt:lpstr>
      <vt:lpstr>What are the relational dynamics? </vt:lpstr>
      <vt:lpstr>axis exercise </vt:lpstr>
      <vt:lpstr>Who is in your community?  Who is missing from your church?   How can you show God’s love to them?</vt:lpstr>
      <vt:lpstr>Introduction to group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Marshall</dc:creator>
  <cp:lastModifiedBy>Jerry Marshall</cp:lastModifiedBy>
  <cp:revision>33</cp:revision>
  <dcterms:created xsi:type="dcterms:W3CDTF">2018-01-04T14:57:33Z</dcterms:created>
  <dcterms:modified xsi:type="dcterms:W3CDTF">2018-02-19T17:46:43Z</dcterms:modified>
</cp:coreProperties>
</file>